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Proxima Nova"/>
      <p:regular r:id="rId60"/>
      <p:bold r:id="rId61"/>
      <p:italic r:id="rId62"/>
      <p:boldItalic r:id="rId63"/>
    </p:embeddedFont>
    <p:embeddedFont>
      <p:font typeface="Open Sans SemiBold"/>
      <p:regular r:id="rId64"/>
      <p:bold r:id="rId65"/>
      <p:italic r:id="rId66"/>
      <p:boldItalic r:id="rId67"/>
    </p:embeddedFont>
    <p:embeddedFont>
      <p:font typeface="Proxima Nova Semibold"/>
      <p:regular r:id="rId68"/>
      <p:bold r:id="rId69"/>
      <p:boldItalic r:id="rId70"/>
    </p:embeddedFont>
    <p:embeddedFont>
      <p:font typeface="Helvetica Neue"/>
      <p:regular r:id="rId71"/>
      <p:bold r:id="rId72"/>
      <p:italic r:id="rId73"/>
      <p:boldItalic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6.xml"/><Relationship Id="rId75" Type="http://schemas.openxmlformats.org/officeDocument/2006/relationships/font" Target="fonts/OpenSans-regular.fntdata"/><Relationship Id="rId30" Type="http://schemas.openxmlformats.org/officeDocument/2006/relationships/slide" Target="slides/slide25.xml"/><Relationship Id="rId74" Type="http://schemas.openxmlformats.org/officeDocument/2006/relationships/font" Target="fonts/HelveticaNeue-boldItalic.fntdata"/><Relationship Id="rId33" Type="http://schemas.openxmlformats.org/officeDocument/2006/relationships/slide" Target="slides/slide28.xml"/><Relationship Id="rId77" Type="http://schemas.openxmlformats.org/officeDocument/2006/relationships/font" Target="fonts/OpenSans-italic.fntdata"/><Relationship Id="rId32" Type="http://schemas.openxmlformats.org/officeDocument/2006/relationships/slide" Target="slides/slide27.xml"/><Relationship Id="rId76" Type="http://schemas.openxmlformats.org/officeDocument/2006/relationships/font" Target="fonts/OpenSans-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penSans-boldItalic.fntdata"/><Relationship Id="rId71" Type="http://schemas.openxmlformats.org/officeDocument/2006/relationships/font" Target="fonts/HelveticaNeue-regular.fntdata"/><Relationship Id="rId70" Type="http://schemas.openxmlformats.org/officeDocument/2006/relationships/font" Target="fonts/ProximaNovaSemibold-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5.xml"/><Relationship Id="rId64" Type="http://schemas.openxmlformats.org/officeDocument/2006/relationships/font" Target="fonts/OpenSansSemiBold-regular.fntdata"/><Relationship Id="rId63" Type="http://schemas.openxmlformats.org/officeDocument/2006/relationships/font" Target="fonts/ProximaNova-boldItalic.fntdata"/><Relationship Id="rId22" Type="http://schemas.openxmlformats.org/officeDocument/2006/relationships/slide" Target="slides/slide17.xml"/><Relationship Id="rId66" Type="http://schemas.openxmlformats.org/officeDocument/2006/relationships/font" Target="fonts/OpenSansSemiBold-italic.fntdata"/><Relationship Id="rId21" Type="http://schemas.openxmlformats.org/officeDocument/2006/relationships/slide" Target="slides/slide16.xml"/><Relationship Id="rId65" Type="http://schemas.openxmlformats.org/officeDocument/2006/relationships/font" Target="fonts/OpenSansSemiBold-bold.fntdata"/><Relationship Id="rId24" Type="http://schemas.openxmlformats.org/officeDocument/2006/relationships/slide" Target="slides/slide19.xml"/><Relationship Id="rId68" Type="http://schemas.openxmlformats.org/officeDocument/2006/relationships/font" Target="fonts/ProximaNovaSemibold-regular.fntdata"/><Relationship Id="rId23" Type="http://schemas.openxmlformats.org/officeDocument/2006/relationships/slide" Target="slides/slide18.xml"/><Relationship Id="rId67" Type="http://schemas.openxmlformats.org/officeDocument/2006/relationships/font" Target="fonts/OpenSansSemiBold-boldItalic.fntdata"/><Relationship Id="rId60" Type="http://schemas.openxmlformats.org/officeDocument/2006/relationships/font" Target="fonts/ProximaNova-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Semibol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flaticon.com"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3f5bc394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3f5bc394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3f5bc394a_0_4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b3f5bc394a_0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3f5bc394a_0_4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b3f5bc394a_0_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3f5bc394a_0_4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b3f5bc394a_0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3f5bc394a_0_4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gb3f5bc394a_0_4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8000"/>
              </a:lnSpc>
              <a:spcBef>
                <a:spcPts val="0"/>
              </a:spcBef>
              <a:spcAft>
                <a:spcPts val="0"/>
              </a:spcAft>
              <a:buNone/>
            </a:pPr>
            <a:r>
              <a:rPr lang="nl"/>
              <a:t>OSLO gaat om met de problematiek dat er historisch gezien heel wat applicaties gebouwd zijn, die elk vanuit eigen hoek kijken naar informatie. Vanuit reeds gebouwde applicaties, maar ook vanuit processen en organisaties wordt er naar informatie op een bepaalde manier gekeken, meestal als resultaat van wat je nodig hebt in functie van je activiteiten.</a:t>
            </a:r>
            <a:endParaRPr/>
          </a:p>
          <a:p>
            <a:pPr indent="0" lvl="0" marL="0" rtl="0" algn="l">
              <a:lnSpc>
                <a:spcPct val="118000"/>
              </a:lnSpc>
              <a:spcBef>
                <a:spcPts val="0"/>
              </a:spcBef>
              <a:spcAft>
                <a:spcPts val="0"/>
              </a:spcAft>
              <a:buNone/>
            </a:pPr>
            <a:r>
              <a:t/>
            </a:r>
            <a:endParaRPr/>
          </a:p>
          <a:p>
            <a:pPr indent="0" lvl="0" marL="0" rtl="0" algn="l">
              <a:lnSpc>
                <a:spcPct val="118000"/>
              </a:lnSpc>
              <a:spcBef>
                <a:spcPts val="0"/>
              </a:spcBef>
              <a:spcAft>
                <a:spcPts val="0"/>
              </a:spcAft>
              <a:buNone/>
            </a:pPr>
            <a:r>
              <a:rPr lang="nl"/>
              <a:t>Bijvoorbeeld naar wat is een perceel en wat voor info heb ik daarvoor nodig: vanuit het kadaster wordt daar op een andere manier naar gekeken dan bijvoorbeeld vanuit het thema landbouw, of vanuit een agentschap dat bezig is om economische activiteit op te volgen.</a:t>
            </a:r>
            <a:endParaRPr/>
          </a:p>
          <a:p>
            <a:pPr indent="0" lvl="0" marL="0" rtl="0" algn="l">
              <a:lnSpc>
                <a:spcPct val="118000"/>
              </a:lnSpc>
              <a:spcBef>
                <a:spcPts val="0"/>
              </a:spcBef>
              <a:spcAft>
                <a:spcPts val="0"/>
              </a:spcAft>
              <a:buNone/>
            </a:pPr>
            <a:r>
              <a:t/>
            </a:r>
            <a:endParaRPr/>
          </a:p>
          <a:p>
            <a:pPr indent="0" lvl="0" marL="0" rtl="0" algn="l">
              <a:lnSpc>
                <a:spcPct val="118000"/>
              </a:lnSpc>
              <a:spcBef>
                <a:spcPts val="0"/>
              </a:spcBef>
              <a:spcAft>
                <a:spcPts val="0"/>
              </a:spcAft>
              <a:buNone/>
            </a:pPr>
            <a:r>
              <a:rPr lang="nl"/>
              <a:t>Of wanneer het een dossier betreft: bij een bepaalde aanvraag is voor sommigen het stukje behandelen van die aanvraag het dossier, waar voor anderen de hele keten het dossier is.</a:t>
            </a:r>
            <a:endParaRPr/>
          </a:p>
          <a:p>
            <a:pPr indent="0" lvl="0" marL="0" rtl="0" algn="l">
              <a:lnSpc>
                <a:spcPct val="118000"/>
              </a:lnSpc>
              <a:spcBef>
                <a:spcPts val="0"/>
              </a:spcBef>
              <a:spcAft>
                <a:spcPts val="0"/>
              </a:spcAft>
              <a:buNone/>
            </a:pPr>
            <a:r>
              <a:t/>
            </a:r>
            <a:endParaRPr/>
          </a:p>
          <a:p>
            <a:pPr indent="0" lvl="0" marL="0" rtl="0" algn="l">
              <a:lnSpc>
                <a:spcPct val="118000"/>
              </a:lnSpc>
              <a:spcBef>
                <a:spcPts val="0"/>
              </a:spcBef>
              <a:spcAft>
                <a:spcPts val="0"/>
              </a:spcAft>
              <a:buNone/>
            </a:pPr>
            <a:r>
              <a:rPr lang="nl"/>
              <a:t>Die verschillende blikken op informatie zorgt ervoor dat de manier hoe die informatie beschikbaar is ook meestal vanuit die silo is opgezet, en als iedereen dat op zijn eigen manier doet, wordt het moeilijker om bepaalde informatie vanuit verschillende bronnen te gaan hergebruiken, uit te wisselen en te combineren.</a:t>
            </a:r>
            <a:endParaRPr sz="2200">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3f5bc394a_0_4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 name="Google Shape;174;gb3f5bc394a_0_4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chemeClr val="dk1"/>
              </a:buClr>
              <a:buSzPts val="2200"/>
              <a:buFont typeface="Calibri"/>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3f5bc394a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a:p>
            <a:pPr indent="0" lvl="0" marL="0" rtl="0" algn="l">
              <a:lnSpc>
                <a:spcPct val="100000"/>
              </a:lnSpc>
              <a:spcBef>
                <a:spcPts val="0"/>
              </a:spcBef>
              <a:spcAft>
                <a:spcPts val="0"/>
              </a:spcAft>
              <a:buSzPts val="1100"/>
              <a:buNone/>
            </a:pPr>
            <a:r>
              <a:rPr lang="nl"/>
              <a:t>Hebben er deelnemers al van dit begrip gehoord? Jullie kunnen kort in de chat antwoorden. Anwoord met +1 of -1.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l"/>
              <a:t>Interoperabiliteit betekent eigenlijk kunnen samenwerken, kunnen communiceren. Er zijn verschillende manieren om dit te kunnen doen, dit bevindt zich op 4 niveaus of eigenlijk lagen waar we binnen enkele minuten verder op ingaan. </a:t>
            </a:r>
            <a:endParaRPr/>
          </a:p>
          <a:p>
            <a:pPr indent="0" lvl="0" marL="0" rtl="0" algn="l">
              <a:lnSpc>
                <a:spcPct val="100000"/>
              </a:lnSpc>
              <a:spcBef>
                <a:spcPts val="0"/>
              </a:spcBef>
              <a:spcAft>
                <a:spcPts val="0"/>
              </a:spcAft>
              <a:buSzPts val="1100"/>
              <a:buNone/>
            </a:pPr>
            <a:r>
              <a:t/>
            </a:r>
            <a:endParaRPr/>
          </a:p>
        </p:txBody>
      </p:sp>
      <p:sp>
        <p:nvSpPr>
          <p:cNvPr id="191" name="Google Shape;191;gb3f5bc394a_0_5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3f5bc394a_0_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b3f5bc394a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Raf</a:t>
            </a:r>
            <a:endParaRPr/>
          </a:p>
          <a:p>
            <a:pPr indent="0" lvl="0" marL="0" rtl="0" algn="l">
              <a:lnSpc>
                <a:spcPct val="100000"/>
              </a:lnSpc>
              <a:spcBef>
                <a:spcPts val="0"/>
              </a:spcBef>
              <a:spcAft>
                <a:spcPts val="0"/>
              </a:spcAft>
              <a:buSzPts val="1100"/>
              <a:buNone/>
            </a:pPr>
            <a:r>
              <a:rPr lang="nl"/>
              <a:t>Het kunnen samenwerken van organisaties en systemen kan men uiteenzetten op volgende 4 niveaus.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nl"/>
              <a:t>Het eerste niveau is het legale niveau of legale interoperabiliteit. Dit verwijst naar een gealigneerde en digitaal vriendelijke wetgeving tussen verschillende organisaties en beleidsdomeinen, deze wetgeving kan soms zorgen voor een barrière om samen te werken denk bv. aan conflicterende contracten of geen duidelijkheden over wat je al dan niet mag doen met data.</a:t>
            </a:r>
            <a:endParaRPr/>
          </a:p>
          <a:p>
            <a:pPr indent="-298450" lvl="0" marL="457200" rtl="0" algn="l">
              <a:lnSpc>
                <a:spcPct val="100000"/>
              </a:lnSpc>
              <a:spcBef>
                <a:spcPts val="0"/>
              </a:spcBef>
              <a:spcAft>
                <a:spcPts val="0"/>
              </a:spcAft>
              <a:buSzPts val="1100"/>
              <a:buChar char="-"/>
            </a:pPr>
            <a:r>
              <a:rPr lang="nl"/>
              <a:t>Organisationele interoperabiliteit gaat over het afstemmen van de processen overheen verschillende organisaties, zodat deze kunnen zorgen voor een geoptimaliseerde data uitwisseling of zelf al een optimalisatie zijn.</a:t>
            </a:r>
            <a:endParaRPr/>
          </a:p>
          <a:p>
            <a:pPr indent="-298450" lvl="0" marL="457200" rtl="0" algn="l">
              <a:lnSpc>
                <a:spcPct val="100000"/>
              </a:lnSpc>
              <a:spcBef>
                <a:spcPts val="0"/>
              </a:spcBef>
              <a:spcAft>
                <a:spcPts val="0"/>
              </a:spcAft>
              <a:buSzPts val="1100"/>
              <a:buChar char="-"/>
            </a:pPr>
            <a:r>
              <a:rPr lang="nl"/>
              <a:t>Het derde niveau is semantische interoperabiliteit die focust op spreken we dezelfde taal? Verstaan we hetzelfde onder bepaalde termen? OSLO komt hier aan tegemoet door als het ware woordenboeken of </a:t>
            </a:r>
            <a:r>
              <a:rPr i="1" lang="nl"/>
              <a:t>vocabularia</a:t>
            </a:r>
            <a:r>
              <a:rPr lang="nl"/>
              <a:t> te gaan publiceren voor verschillende domeinen waar duidelijke definities voor de termen worden bepaald.</a:t>
            </a:r>
            <a:endParaRPr/>
          </a:p>
          <a:p>
            <a:pPr indent="-298450" lvl="0" marL="457200" rtl="0" algn="l">
              <a:lnSpc>
                <a:spcPct val="100000"/>
              </a:lnSpc>
              <a:spcBef>
                <a:spcPts val="0"/>
              </a:spcBef>
              <a:spcAft>
                <a:spcPts val="0"/>
              </a:spcAft>
              <a:buSzPts val="1100"/>
              <a:buChar char="-"/>
            </a:pPr>
            <a:r>
              <a:rPr lang="nl"/>
              <a:t>Bij technische interoperabiliteit gaat het over de wijze van aanspreekbaarheid van de API, het formaat waarin de data beschikbaar is bv.json, xml, csv, rdf enz.</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nl"/>
              <a:t>Tijdens deze opleiding gaan we eigenlijk ons verder focussen op semantische en technische interoperabiliteit.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3f5bc394a_0_55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a:p>
            <a:pPr indent="0" lvl="0" marL="0" rtl="0" algn="l">
              <a:lnSpc>
                <a:spcPct val="100000"/>
              </a:lnSpc>
              <a:spcBef>
                <a:spcPts val="0"/>
              </a:spcBef>
              <a:spcAft>
                <a:spcPts val="0"/>
              </a:spcAft>
              <a:buSzPts val="1100"/>
              <a:buNone/>
            </a:pPr>
            <a:r>
              <a:rPr lang="nl"/>
              <a:t>En surft ook naar de website</a:t>
            </a:r>
            <a:endParaRPr/>
          </a:p>
        </p:txBody>
      </p:sp>
      <p:sp>
        <p:nvSpPr>
          <p:cNvPr id="219" name="Google Shape;219;gb3f5bc394a_0_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3f5bc394a_0_5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b3f5bc394a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sz="1000">
                <a:latin typeface="Proxima Nova"/>
                <a:ea typeface="Proxima Nova"/>
                <a:cs typeface="Proxima Nova"/>
                <a:sym typeface="Proxima Nova"/>
              </a:rPr>
              <a:t>Raf</a:t>
            </a:r>
            <a:endParaRPr sz="1000">
              <a:latin typeface="Proxima Nova"/>
              <a:ea typeface="Proxima Nova"/>
              <a:cs typeface="Proxima Nova"/>
              <a:sym typeface="Proxima Nova"/>
            </a:endParaRPr>
          </a:p>
          <a:p>
            <a:pPr indent="-292100" lvl="0" marL="457200" rtl="0" algn="l">
              <a:lnSpc>
                <a:spcPct val="100000"/>
              </a:lnSpc>
              <a:spcBef>
                <a:spcPts val="0"/>
              </a:spcBef>
              <a:spcAft>
                <a:spcPts val="0"/>
              </a:spcAft>
              <a:buSzPts val="1000"/>
              <a:buFont typeface="Proxima Nova"/>
              <a:buChar char="-"/>
            </a:pPr>
            <a:r>
              <a:rPr lang="nl" sz="1000">
                <a:latin typeface="Proxima Nova"/>
                <a:ea typeface="Proxima Nova"/>
                <a:cs typeface="Proxima Nova"/>
                <a:sym typeface="Proxima Nova"/>
              </a:rPr>
              <a:t>Gebruik URIs om dingen te benoemen / identificeren</a:t>
            </a:r>
            <a:endParaRPr sz="1000">
              <a:latin typeface="Proxima Nova"/>
              <a:ea typeface="Proxima Nova"/>
              <a:cs typeface="Proxima Nova"/>
              <a:sym typeface="Proxima Nova"/>
            </a:endParaRPr>
          </a:p>
          <a:p>
            <a:pPr indent="-292100" lvl="0" marL="457200" rtl="0" algn="l">
              <a:lnSpc>
                <a:spcPct val="115000"/>
              </a:lnSpc>
              <a:spcBef>
                <a:spcPts val="0"/>
              </a:spcBef>
              <a:spcAft>
                <a:spcPts val="0"/>
              </a:spcAft>
              <a:buSzPts val="1000"/>
              <a:buFont typeface="Proxima Nova"/>
              <a:buChar char="-"/>
            </a:pPr>
            <a:r>
              <a:rPr lang="nl" sz="1000">
                <a:solidFill>
                  <a:srgbClr val="222222"/>
                </a:solidFill>
                <a:latin typeface="Proxima Nova"/>
                <a:ea typeface="Proxima Nova"/>
                <a:cs typeface="Proxima Nova"/>
                <a:sym typeface="Proxima Nova"/>
              </a:rPr>
              <a:t>Gebruik HTTP URIs zodat deze dingen kunnen gevonden worden (en geïnterpreteerd)</a:t>
            </a:r>
            <a:endParaRPr sz="1000">
              <a:latin typeface="Proxima Nova"/>
              <a:ea typeface="Proxima Nova"/>
              <a:cs typeface="Proxima Nova"/>
              <a:sym typeface="Proxima Nova"/>
            </a:endParaRPr>
          </a:p>
          <a:p>
            <a:pPr indent="-292100" lvl="0" marL="457200" rtl="0" algn="l">
              <a:lnSpc>
                <a:spcPct val="100000"/>
              </a:lnSpc>
              <a:spcBef>
                <a:spcPts val="0"/>
              </a:spcBef>
              <a:spcAft>
                <a:spcPts val="0"/>
              </a:spcAft>
              <a:buClr>
                <a:srgbClr val="222222"/>
              </a:buClr>
              <a:buSzPts val="1000"/>
              <a:buFont typeface="Proxima Nova"/>
              <a:buChar char="-"/>
            </a:pPr>
            <a:r>
              <a:rPr lang="nl" sz="1000">
                <a:latin typeface="Proxima Nova"/>
                <a:ea typeface="Proxima Nova"/>
                <a:cs typeface="Proxima Nova"/>
                <a:sym typeface="Proxima Nova"/>
              </a:rPr>
              <a:t>Gebruik nuttige informatie over wat een naamt betekent wanneer het opgezocht werd, gebruik makende van open standaarden zoals RDF, SPARQL etc. </a:t>
            </a:r>
            <a:endParaRPr sz="1000">
              <a:solidFill>
                <a:srgbClr val="222222"/>
              </a:solidFill>
              <a:latin typeface="Proxima Nova"/>
              <a:ea typeface="Proxima Nova"/>
              <a:cs typeface="Proxima Nova"/>
              <a:sym typeface="Proxima Nova"/>
            </a:endParaRPr>
          </a:p>
          <a:p>
            <a:pPr indent="-292100" lvl="0" marL="457200" rtl="0" algn="l">
              <a:lnSpc>
                <a:spcPct val="115000"/>
              </a:lnSpc>
              <a:spcBef>
                <a:spcPts val="0"/>
              </a:spcBef>
              <a:spcAft>
                <a:spcPts val="0"/>
              </a:spcAft>
              <a:buClr>
                <a:srgbClr val="222222"/>
              </a:buClr>
              <a:buSzPts val="1000"/>
              <a:buFont typeface="Proxima Nova"/>
              <a:buChar char="-"/>
            </a:pPr>
            <a:r>
              <a:rPr lang="nl" sz="1000">
                <a:solidFill>
                  <a:srgbClr val="222222"/>
                </a:solidFill>
                <a:latin typeface="Proxima Nova"/>
                <a:ea typeface="Proxima Nova"/>
                <a:cs typeface="Proxima Nova"/>
                <a:sym typeface="Proxima Nova"/>
              </a:rPr>
              <a:t>Verwijs naar andere zaken door gebruik te maken van de HTTP URI-naam wanneer data wordt gepubliceerd op het web</a:t>
            </a:r>
            <a:endParaRPr sz="1000">
              <a:solidFill>
                <a:srgbClr val="222222"/>
              </a:solidFill>
              <a:latin typeface="Proxima Nova"/>
              <a:ea typeface="Proxima Nova"/>
              <a:cs typeface="Proxima Nova"/>
              <a:sym typeface="Proxima Nova"/>
            </a:endParaRPr>
          </a:p>
          <a:p>
            <a:pPr indent="0" lvl="0" marL="457200" rtl="0" algn="l">
              <a:lnSpc>
                <a:spcPct val="100000"/>
              </a:lnSpc>
              <a:spcBef>
                <a:spcPts val="100"/>
              </a:spcBef>
              <a:spcAft>
                <a:spcPts val="0"/>
              </a:spcAft>
              <a:buSzPts val="1100"/>
              <a:buNone/>
            </a:pPr>
            <a:r>
              <a:t/>
            </a:r>
            <a:endParaRPr sz="1000">
              <a:latin typeface="Proxima Nova"/>
              <a:ea typeface="Proxima Nova"/>
              <a:cs typeface="Proxima Nova"/>
              <a:sym typeface="Proxima Nov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3f5bc394a_0_5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b3f5bc394a_0_5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Raf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3f5bc394a_0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b3f5bc394a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8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3f5bc394a_0_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b3f5bc394a_0_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Raf</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3f5bc394a_0_6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b3f5bc394a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Raf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3f5bc394a_0_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b3f5bc394a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Raf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3f5bc394a_0_6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gb3f5bc394a_0_6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550"/>
              <a:buFont typeface="Helvetica Neue"/>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3f5bc394a_0_6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b3f5bc394a_0_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a:p>
            <a:pPr indent="0" lvl="0" marL="0" rtl="0" algn="l">
              <a:lnSpc>
                <a:spcPct val="100000"/>
              </a:lnSpc>
              <a:spcBef>
                <a:spcPts val="0"/>
              </a:spcBef>
              <a:spcAft>
                <a:spcPts val="0"/>
              </a:spcAft>
              <a:buSzPts val="1100"/>
              <a:buNone/>
            </a:pPr>
            <a:r>
              <a:rPr lang="nl"/>
              <a:t>Dit is een geformaliseerd proces om tot een nieuwe standaard te komen, van intentieverklaring tot de effectieve erkenning en het veranderingsbeheer dat daarna van toepassing is.</a:t>
            </a:r>
            <a:endParaRPr/>
          </a:p>
          <a:p>
            <a:pPr indent="0" lvl="0" marL="0" rtl="0" algn="l">
              <a:lnSpc>
                <a:spcPct val="100000"/>
              </a:lnSpc>
              <a:spcBef>
                <a:spcPts val="0"/>
              </a:spcBef>
              <a:spcAft>
                <a:spcPts val="0"/>
              </a:spcAft>
              <a:buSzPts val="1100"/>
              <a:buNone/>
            </a:pPr>
            <a:r>
              <a:rPr lang="nl"/>
              <a:t>Tijdens het deel “Hoe breng ik OSLO binnen in mijn organisatie” gaan we hier dieper op in en doorlopen we kort alle stappen om tot een nieuwe datastandaard te komen.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3f5bc394a_0_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gb3f5bc394a_0_6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nl"/>
              <a:t>Icons made by Freepik from </a:t>
            </a:r>
            <a:r>
              <a:rPr lang="nl" u="sng">
                <a:solidFill>
                  <a:schemeClr val="hlink"/>
                </a:solidFill>
                <a:hlinkClick r:id="rId2"/>
              </a:rPr>
              <a:t>www.flaticon.com</a:t>
            </a:r>
            <a:endParaRPr/>
          </a:p>
          <a:p>
            <a:pPr indent="0" lvl="0" marL="0" rtl="0" algn="l">
              <a:lnSpc>
                <a:spcPct val="117999"/>
              </a:lnSpc>
              <a:spcBef>
                <a:spcPts val="0"/>
              </a:spcBef>
              <a:spcAft>
                <a:spcPts val="0"/>
              </a:spcAft>
              <a:buSzPts val="1100"/>
              <a:buNone/>
            </a:pPr>
            <a:r>
              <a:rPr lang="nl"/>
              <a:t>Grassroots initiative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3f5bc394a_0_6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b3f5bc394a_0_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3f5bc394a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b3f5bc394a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Raf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b3f5bc394a_0_7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b3f5bc394a_0_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3f5bc394a_0_7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b3f5bc394a_0_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3f5bc394a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b3f5bc394a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b3f5bc394a_0_8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8" name="Google Shape;398;gb3f5bc394a_0_8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chemeClr val="dk1"/>
              </a:buClr>
              <a:buSzPts val="2200"/>
              <a:buFont typeface="Calibri"/>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3f5bc394a_0_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Mobipunten, MaaS, Combimobiliteit</a:t>
            </a:r>
            <a:endParaRPr/>
          </a:p>
        </p:txBody>
      </p:sp>
      <p:sp>
        <p:nvSpPr>
          <p:cNvPr id="411" name="Google Shape;411;gb3f5bc394a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3f5bc394a_0_8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7" name="Google Shape;437;gb3f5bc394a_0_8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2200">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3f5bc394a_0_8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b3f5bc394a_0_8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b3f5bc394a_0_89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nl"/>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3f5bc394a_0_10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b3f5bc394a_0_10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b3f5bc394a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b3f5bc394a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b3f5bc394a_0_1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b3f5bc394a_0_1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b3f5bc394a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b3f5bc394a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b3f5bc394a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b3f5bc394a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3f5bc394a_0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3f5bc394a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3f5bc394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b3f5bc394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b3f5bc394a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b3f5bc394a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b3f5bc394a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b3f5bc394a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3f5bc394a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3f5bc394a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b3f5bc394a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b3f5bc394a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1eb6c1f3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b1eb6c1f3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b1eb6c1f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b1eb6c1f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3f5bc394a_0_1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b3f5bc394a_0_1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b3f5bc394a_0_10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b3f5bc394a_0_10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3f5bc394a_0_10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b3f5bc394a_0_10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3f5bc394a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b3f5bc394a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1eb6c1f3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1eb6c1f3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b3f5bc394a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b3f5bc394a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b3f5bc394a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b3f5bc394a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b3f5bc394a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b3f5bc394a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b3f5bc394a_0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7" name="Google Shape;667;gb3f5bc394a_0_4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b3f5bc394a_0_1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b3f5bc394a_0_1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3b5ed27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3b5ed27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3f5bc394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3f5bc394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3f5bc394a_0_4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b3f5bc394a_0_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3f5bc394a_0_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b3f5bc394a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2862475" y="-15975"/>
            <a:ext cx="6281525" cy="3885926"/>
          </a:xfrm>
          <a:prstGeom prst="rect">
            <a:avLst/>
          </a:prstGeom>
          <a:noFill/>
          <a:ln>
            <a:noFill/>
          </a:ln>
        </p:spPr>
      </p:pic>
      <p:sp>
        <p:nvSpPr>
          <p:cNvPr id="52" name="Google Shape;52;p13"/>
          <p:cNvSpPr/>
          <p:nvPr/>
        </p:nvSpPr>
        <p:spPr>
          <a:xfrm>
            <a:off x="1" y="-15979"/>
            <a:ext cx="6334146" cy="5159484"/>
          </a:xfrm>
          <a:custGeom>
            <a:rect b="b" l="l" r="r" t="t"/>
            <a:pathLst>
              <a:path extrusionOk="0" h="21600" w="21600">
                <a:moveTo>
                  <a:pt x="0" y="0"/>
                </a:moveTo>
                <a:lnTo>
                  <a:pt x="15215" y="0"/>
                </a:lnTo>
                <a:lnTo>
                  <a:pt x="21600" y="21600"/>
                </a:lnTo>
                <a:lnTo>
                  <a:pt x="34" y="21600"/>
                </a:lnTo>
                <a:lnTo>
                  <a:pt x="0" y="0"/>
                </a:lnTo>
                <a:close/>
              </a:path>
            </a:pathLst>
          </a:cu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pic>
        <p:nvPicPr>
          <p:cNvPr id="53" name="Google Shape;53;p13"/>
          <p:cNvPicPr preferRelativeResize="0"/>
          <p:nvPr/>
        </p:nvPicPr>
        <p:blipFill rotWithShape="1">
          <a:blip r:embed="rId3">
            <a:alphaModFix/>
          </a:blip>
          <a:srcRect b="0" l="0" r="0" t="0"/>
          <a:stretch/>
        </p:blipFill>
        <p:spPr>
          <a:xfrm>
            <a:off x="646314" y="519521"/>
            <a:ext cx="1347591" cy="550863"/>
          </a:xfrm>
          <a:prstGeom prst="rect">
            <a:avLst/>
          </a:prstGeom>
          <a:noFill/>
          <a:ln>
            <a:noFill/>
          </a:ln>
        </p:spPr>
      </p:pic>
      <p:sp>
        <p:nvSpPr>
          <p:cNvPr id="54" name="Google Shape;54;p13"/>
          <p:cNvSpPr txBox="1"/>
          <p:nvPr>
            <p:ph idx="1" type="subTitle"/>
          </p:nvPr>
        </p:nvSpPr>
        <p:spPr>
          <a:xfrm>
            <a:off x="646330" y="3274425"/>
            <a:ext cx="4702500" cy="834300"/>
          </a:xfrm>
          <a:prstGeom prst="rect">
            <a:avLst/>
          </a:prstGeom>
          <a:noFill/>
          <a:ln>
            <a:noFill/>
          </a:ln>
        </p:spPr>
        <p:txBody>
          <a:bodyPr anchorCtr="0" anchor="t" bIns="39550" lIns="79125" spcFirstLastPara="1" rIns="79125" wrap="square" tIns="39550">
            <a:noAutofit/>
          </a:bodyPr>
          <a:lstStyle>
            <a:lvl1pPr lvl="0" rt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rtl="0" algn="ctr">
              <a:lnSpc>
                <a:spcPct val="100000"/>
              </a:lnSpc>
              <a:spcBef>
                <a:spcPts val="600"/>
              </a:spcBef>
              <a:spcAft>
                <a:spcPts val="0"/>
              </a:spcAft>
              <a:buClr>
                <a:schemeClr val="dk1"/>
              </a:buClr>
              <a:buSzPts val="1700"/>
              <a:buNone/>
              <a:defRPr sz="1700"/>
            </a:lvl2pPr>
            <a:lvl3pPr lvl="2" rtl="0" algn="ctr">
              <a:lnSpc>
                <a:spcPct val="100000"/>
              </a:lnSpc>
              <a:spcBef>
                <a:spcPts val="600"/>
              </a:spcBef>
              <a:spcAft>
                <a:spcPts val="0"/>
              </a:spcAft>
              <a:buClr>
                <a:schemeClr val="dk1"/>
              </a:buClr>
              <a:buSzPts val="1600"/>
              <a:buNone/>
              <a:defRPr sz="1600"/>
            </a:lvl3pPr>
            <a:lvl4pPr lvl="3" rtl="0" algn="ctr">
              <a:lnSpc>
                <a:spcPct val="100000"/>
              </a:lnSpc>
              <a:spcBef>
                <a:spcPts val="600"/>
              </a:spcBef>
              <a:spcAft>
                <a:spcPts val="0"/>
              </a:spcAft>
              <a:buClr>
                <a:schemeClr val="dk1"/>
              </a:buClr>
              <a:buSzPts val="1400"/>
              <a:buNone/>
              <a:defRPr sz="1400"/>
            </a:lvl4pPr>
            <a:lvl5pPr lvl="4" rtl="0" algn="ctr">
              <a:lnSpc>
                <a:spcPct val="100000"/>
              </a:lnSpc>
              <a:spcBef>
                <a:spcPts val="600"/>
              </a:spcBef>
              <a:spcAft>
                <a:spcPts val="0"/>
              </a:spcAft>
              <a:buClr>
                <a:schemeClr val="dk1"/>
              </a:buClr>
              <a:buSzPts val="1400"/>
              <a:buNone/>
              <a:defRPr sz="1400"/>
            </a:lvl5pPr>
            <a:lvl6pPr lvl="5" rtl="0" algn="ctr">
              <a:lnSpc>
                <a:spcPct val="90000"/>
              </a:lnSpc>
              <a:spcBef>
                <a:spcPts val="400"/>
              </a:spcBef>
              <a:spcAft>
                <a:spcPts val="0"/>
              </a:spcAft>
              <a:buClr>
                <a:schemeClr val="dk1"/>
              </a:buClr>
              <a:buSzPts val="1400"/>
              <a:buNone/>
              <a:defRPr sz="1400"/>
            </a:lvl6pPr>
            <a:lvl7pPr lvl="6" rtl="0" algn="ctr">
              <a:lnSpc>
                <a:spcPct val="90000"/>
              </a:lnSpc>
              <a:spcBef>
                <a:spcPts val="1600"/>
              </a:spcBef>
              <a:spcAft>
                <a:spcPts val="0"/>
              </a:spcAft>
              <a:buClr>
                <a:schemeClr val="dk1"/>
              </a:buClr>
              <a:buSzPts val="1400"/>
              <a:buNone/>
              <a:defRPr sz="1400"/>
            </a:lvl7pPr>
            <a:lvl8pPr lvl="7" rtl="0" algn="ctr">
              <a:lnSpc>
                <a:spcPct val="90000"/>
              </a:lnSpc>
              <a:spcBef>
                <a:spcPts val="1600"/>
              </a:spcBef>
              <a:spcAft>
                <a:spcPts val="0"/>
              </a:spcAft>
              <a:buClr>
                <a:schemeClr val="dk1"/>
              </a:buClr>
              <a:buSzPts val="1400"/>
              <a:buNone/>
              <a:defRPr sz="1400"/>
            </a:lvl8pPr>
            <a:lvl9pPr lvl="8" rtl="0" algn="ctr">
              <a:lnSpc>
                <a:spcPct val="90000"/>
              </a:lnSpc>
              <a:spcBef>
                <a:spcPts val="1600"/>
              </a:spcBef>
              <a:spcAft>
                <a:spcPts val="1600"/>
              </a:spcAft>
              <a:buClr>
                <a:schemeClr val="dk1"/>
              </a:buClr>
              <a:buSzPts val="1400"/>
              <a:buNone/>
              <a:defRPr sz="1400"/>
            </a:lvl9pPr>
          </a:lstStyle>
          <a:p/>
        </p:txBody>
      </p:sp>
      <p:sp>
        <p:nvSpPr>
          <p:cNvPr id="55" name="Google Shape;55;p13"/>
          <p:cNvSpPr txBox="1"/>
          <p:nvPr>
            <p:ph type="title"/>
          </p:nvPr>
        </p:nvSpPr>
        <p:spPr>
          <a:xfrm>
            <a:off x="646329" y="1178314"/>
            <a:ext cx="3910500" cy="2096100"/>
          </a:xfrm>
          <a:prstGeom prst="rect">
            <a:avLst/>
          </a:prstGeom>
          <a:noFill/>
          <a:ln>
            <a:noFill/>
          </a:ln>
        </p:spPr>
        <p:txBody>
          <a:bodyPr anchorCtr="0" anchor="b" bIns="39550" lIns="79125" spcFirstLastPara="1" rIns="79125" wrap="square" tIns="39550">
            <a:noAutofit/>
          </a:bodyPr>
          <a:lstStyle>
            <a:lvl1pPr lvl="0" rt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6" name="Google Shape;56;p13"/>
          <p:cNvPicPr preferRelativeResize="0"/>
          <p:nvPr/>
        </p:nvPicPr>
        <p:blipFill rotWithShape="1">
          <a:blip r:embed="rId4">
            <a:alphaModFix/>
          </a:blip>
          <a:srcRect b="0" l="0" r="0" t="0"/>
          <a:stretch/>
        </p:blipFill>
        <p:spPr>
          <a:xfrm>
            <a:off x="6552173" y="4372500"/>
            <a:ext cx="1056115" cy="297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7" name="Shape 57"/>
        <p:cNvGrpSpPr/>
        <p:nvPr/>
      </p:nvGrpSpPr>
      <p:grpSpPr>
        <a:xfrm>
          <a:off x="0" y="0"/>
          <a:ext cx="0" cy="0"/>
          <a:chOff x="0" y="0"/>
          <a:chExt cx="0" cy="0"/>
        </a:xfrm>
      </p:grpSpPr>
      <p:sp>
        <p:nvSpPr>
          <p:cNvPr id="58" name="Google Shape;58;p1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
              <a:t>26/03/17 </a:t>
            </a:r>
            <a:r>
              <a:rPr b="1" lang="nl"/>
              <a:t>│</a:t>
            </a:r>
            <a:fld id="{00000000-1234-1234-1234-123412341234}" type="slidenum">
              <a:rPr lang="nl"/>
              <a:t>‹#›</a:t>
            </a:fld>
            <a:endParaRPr/>
          </a:p>
        </p:txBody>
      </p:sp>
      <p:sp>
        <p:nvSpPr>
          <p:cNvPr id="59" name="Google Shape;59;p1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0" name="Google Shape;60;p14"/>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300"/>
              </a:spcBef>
              <a:spcAft>
                <a:spcPts val="0"/>
              </a:spcAft>
              <a:buClr>
                <a:schemeClr val="dk1"/>
              </a:buClr>
              <a:buSzPts val="2000"/>
              <a:buChar char="•"/>
              <a:defRPr i="0" sz="2200" u="none" cap="none" strike="noStrike">
                <a:solidFill>
                  <a:schemeClr val="dk1"/>
                </a:solidFill>
              </a:defRPr>
            </a:lvl1pPr>
            <a:lvl2pPr indent="-336550" lvl="1" marL="914400" marR="0" rtl="0" algn="l">
              <a:lnSpc>
                <a:spcPct val="90000"/>
              </a:lnSpc>
              <a:spcBef>
                <a:spcPts val="300"/>
              </a:spcBef>
              <a:spcAft>
                <a:spcPts val="0"/>
              </a:spcAft>
              <a:buClr>
                <a:srgbClr val="7F7F7F"/>
              </a:buClr>
              <a:buSzPts val="170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61" name="Shape 61"/>
        <p:cNvGrpSpPr/>
        <p:nvPr/>
      </p:nvGrpSpPr>
      <p:grpSpPr>
        <a:xfrm>
          <a:off x="0" y="0"/>
          <a:ext cx="0" cy="0"/>
          <a:chOff x="0" y="0"/>
          <a:chExt cx="0" cy="0"/>
        </a:xfrm>
      </p:grpSpPr>
      <p:sp>
        <p:nvSpPr>
          <p:cNvPr id="62" name="Google Shape;62;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
              <a:t>26/03/17 </a:t>
            </a:r>
            <a:r>
              <a:rPr b="1" lang="nl"/>
              <a:t>│</a:t>
            </a:r>
            <a:fld id="{00000000-1234-1234-1234-123412341234}" type="slidenum">
              <a:rPr lang="nl"/>
              <a:t>‹#›</a:t>
            </a:fld>
            <a:endParaRPr/>
          </a:p>
        </p:txBody>
      </p:sp>
      <p:sp>
        <p:nvSpPr>
          <p:cNvPr id="63" name="Google Shape;63;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4" name="Google Shape;64;p15"/>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300"/>
              </a:spcBef>
              <a:spcAft>
                <a:spcPts val="0"/>
              </a:spcAft>
              <a:buClr>
                <a:schemeClr val="dk1"/>
              </a:buClr>
              <a:buSzPts val="2000"/>
              <a:buChar char="•"/>
              <a:defRPr i="0" sz="2200" u="none" cap="none" strike="noStrike">
                <a:solidFill>
                  <a:schemeClr val="dk1"/>
                </a:solidFill>
              </a:defRPr>
            </a:lvl1pPr>
            <a:lvl2pPr indent="-336550" lvl="1" marL="914400" marR="0" rtl="0" algn="l">
              <a:lnSpc>
                <a:spcPct val="90000"/>
              </a:lnSpc>
              <a:spcBef>
                <a:spcPts val="300"/>
              </a:spcBef>
              <a:spcAft>
                <a:spcPts val="0"/>
              </a:spcAft>
              <a:buClr>
                <a:srgbClr val="7F7F7F"/>
              </a:buClr>
              <a:buSzPts val="170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65" name="Shape 65"/>
        <p:cNvGrpSpPr/>
        <p:nvPr/>
      </p:nvGrpSpPr>
      <p:grpSpPr>
        <a:xfrm>
          <a:off x="0" y="0"/>
          <a:ext cx="0" cy="0"/>
          <a:chOff x="0" y="0"/>
          <a:chExt cx="0" cy="0"/>
        </a:xfrm>
      </p:grpSpPr>
      <p:sp>
        <p:nvSpPr>
          <p:cNvPr id="66" name="Google Shape;66;p16"/>
          <p:cNvSpPr txBox="1"/>
          <p:nvPr>
            <p:ph idx="1" type="body"/>
          </p:nvPr>
        </p:nvSpPr>
        <p:spPr>
          <a:xfrm>
            <a:off x="628650" y="1111661"/>
            <a:ext cx="7886700" cy="3744300"/>
          </a:xfrm>
          <a:prstGeom prst="rect">
            <a:avLst/>
          </a:prstGeom>
          <a:noFill/>
          <a:ln>
            <a:noFill/>
          </a:ln>
        </p:spPr>
        <p:txBody>
          <a:bodyPr anchorCtr="0" anchor="t" bIns="39550" lIns="79125" spcFirstLastPara="1" rIns="79125" wrap="square" tIns="39550">
            <a:noAutofit/>
          </a:bodyPr>
          <a:lstStyle>
            <a:lvl1pPr indent="-361950" lvl="0" marL="457200" marR="0" rtl="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indent="-361950" lvl="1" marL="914400" marR="0" rtl="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indent="-336550" lvl="2" marL="1371600" marR="0" rtl="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indent="-330200" lvl="3" marL="1828800" marR="0" rtl="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indent="-330200" lvl="4" marL="2286000" marR="0" rtl="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indent="-330200" lvl="5" marL="2743200" rtl="0" algn="l">
              <a:lnSpc>
                <a:spcPct val="90000"/>
              </a:lnSpc>
              <a:spcBef>
                <a:spcPts val="400"/>
              </a:spcBef>
              <a:spcAft>
                <a:spcPts val="0"/>
              </a:spcAft>
              <a:buClr>
                <a:schemeClr val="dk1"/>
              </a:buClr>
              <a:buSzPts val="1600"/>
              <a:buChar char="■"/>
              <a:defRPr/>
            </a:lvl6pPr>
            <a:lvl7pPr indent="-330200" lvl="6" marL="3200400" rtl="0" algn="l">
              <a:lnSpc>
                <a:spcPct val="90000"/>
              </a:lnSpc>
              <a:spcBef>
                <a:spcPts val="1600"/>
              </a:spcBef>
              <a:spcAft>
                <a:spcPts val="0"/>
              </a:spcAft>
              <a:buClr>
                <a:schemeClr val="dk1"/>
              </a:buClr>
              <a:buSzPts val="1600"/>
              <a:buChar char="●"/>
              <a:defRPr/>
            </a:lvl7pPr>
            <a:lvl8pPr indent="-330200" lvl="7" marL="3657600" rtl="0" algn="l">
              <a:lnSpc>
                <a:spcPct val="90000"/>
              </a:lnSpc>
              <a:spcBef>
                <a:spcPts val="1600"/>
              </a:spcBef>
              <a:spcAft>
                <a:spcPts val="0"/>
              </a:spcAft>
              <a:buClr>
                <a:schemeClr val="dk1"/>
              </a:buClr>
              <a:buSzPts val="1600"/>
              <a:buChar char="○"/>
              <a:defRPr/>
            </a:lvl8pPr>
            <a:lvl9pPr indent="-330200" lvl="8" marL="4114800" rtl="0" algn="l">
              <a:lnSpc>
                <a:spcPct val="90000"/>
              </a:lnSpc>
              <a:spcBef>
                <a:spcPts val="1600"/>
              </a:spcBef>
              <a:spcAft>
                <a:spcPts val="1600"/>
              </a:spcAft>
              <a:buClr>
                <a:schemeClr val="dk1"/>
              </a:buClr>
              <a:buSzPts val="1600"/>
              <a:buChar char="■"/>
              <a:defRPr/>
            </a:lvl9pPr>
          </a:lstStyle>
          <a:p/>
        </p:txBody>
      </p:sp>
      <p:sp>
        <p:nvSpPr>
          <p:cNvPr id="67" name="Google Shape;67;p16"/>
          <p:cNvSpPr txBox="1"/>
          <p:nvPr>
            <p:ph type="title"/>
          </p:nvPr>
        </p:nvSpPr>
        <p:spPr>
          <a:xfrm>
            <a:off x="628650" y="273844"/>
            <a:ext cx="7886700" cy="738300"/>
          </a:xfrm>
          <a:prstGeom prst="rect">
            <a:avLst/>
          </a:prstGeom>
          <a:noFill/>
          <a:ln>
            <a:noFill/>
          </a:ln>
        </p:spPr>
        <p:txBody>
          <a:bodyPr anchorCtr="0" anchor="t" bIns="39550" lIns="79125" spcFirstLastPara="1" rIns="79125" wrap="square" tIns="39550">
            <a:noAutofit/>
          </a:bodyPr>
          <a:lstStyle>
            <a:lvl1pPr lvl="0" rtl="0" algn="l">
              <a:lnSpc>
                <a:spcPct val="90000"/>
              </a:lnSpc>
              <a:spcBef>
                <a:spcPts val="0"/>
              </a:spcBef>
              <a:spcAft>
                <a:spcPts val="0"/>
              </a:spcAft>
              <a:buClr>
                <a:schemeClr val="dk1"/>
              </a:buClr>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6"/>
          <p:cNvSpPr txBox="1"/>
          <p:nvPr>
            <p:ph idx="12" type="sldNum"/>
          </p:nvPr>
        </p:nvSpPr>
        <p:spPr>
          <a:xfrm>
            <a:off x="8164677" y="4855953"/>
            <a:ext cx="682500" cy="196200"/>
          </a:xfrm>
          <a:prstGeom prst="rect">
            <a:avLst/>
          </a:prstGeom>
          <a:noFill/>
          <a:ln>
            <a:noFill/>
          </a:ln>
        </p:spPr>
        <p:txBody>
          <a:bodyPr anchorCtr="0" anchor="ctr" bIns="39550" lIns="39550" spcFirstLastPara="1" rIns="39550" wrap="square" tIns="39550">
            <a:noAutofit/>
          </a:bodyPr>
          <a:lstStyle>
            <a:lvl1pPr indent="0" lvl="0" marL="0" rtl="0" algn="r">
              <a:spcBef>
                <a:spcPts val="0"/>
              </a:spcBef>
              <a:buNone/>
              <a:defRPr b="0" i="0" sz="1000" u="none" cap="none" strike="noStrike">
                <a:solidFill>
                  <a:schemeClr val="dk2"/>
                </a:solidFill>
                <a:latin typeface="Arial"/>
                <a:ea typeface="Arial"/>
                <a:cs typeface="Arial"/>
                <a:sym typeface="Arial"/>
              </a:defRPr>
            </a:lvl1pPr>
            <a:lvl2pPr indent="0" lvl="1" marL="0" rtl="0" algn="r">
              <a:spcBef>
                <a:spcPts val="0"/>
              </a:spcBef>
              <a:buNone/>
              <a:defRPr b="0" i="0" sz="1000" u="none" cap="none" strike="noStrike">
                <a:solidFill>
                  <a:schemeClr val="dk2"/>
                </a:solidFill>
                <a:latin typeface="Arial"/>
                <a:ea typeface="Arial"/>
                <a:cs typeface="Arial"/>
                <a:sym typeface="Arial"/>
              </a:defRPr>
            </a:lvl2pPr>
            <a:lvl3pPr indent="0" lvl="2" marL="0" rtl="0" algn="r">
              <a:spcBef>
                <a:spcPts val="0"/>
              </a:spcBef>
              <a:buNone/>
              <a:defRPr b="0" i="0" sz="1000" u="none" cap="none" strike="noStrike">
                <a:solidFill>
                  <a:schemeClr val="dk2"/>
                </a:solidFill>
                <a:latin typeface="Arial"/>
                <a:ea typeface="Arial"/>
                <a:cs typeface="Arial"/>
                <a:sym typeface="Arial"/>
              </a:defRPr>
            </a:lvl3pPr>
            <a:lvl4pPr indent="0" lvl="3" marL="0" rtl="0" algn="r">
              <a:spcBef>
                <a:spcPts val="0"/>
              </a:spcBef>
              <a:buNone/>
              <a:defRPr b="0" i="0" sz="1000" u="none" cap="none" strike="noStrike">
                <a:solidFill>
                  <a:schemeClr val="dk2"/>
                </a:solidFill>
                <a:latin typeface="Arial"/>
                <a:ea typeface="Arial"/>
                <a:cs typeface="Arial"/>
                <a:sym typeface="Arial"/>
              </a:defRPr>
            </a:lvl4pPr>
            <a:lvl5pPr indent="0" lvl="4" marL="0" rtl="0" algn="r">
              <a:spcBef>
                <a:spcPts val="0"/>
              </a:spcBef>
              <a:buNone/>
              <a:defRPr b="0" i="0" sz="1000" u="none" cap="none" strike="noStrike">
                <a:solidFill>
                  <a:schemeClr val="dk2"/>
                </a:solidFill>
                <a:latin typeface="Arial"/>
                <a:ea typeface="Arial"/>
                <a:cs typeface="Arial"/>
                <a:sym typeface="Arial"/>
              </a:defRPr>
            </a:lvl5pPr>
            <a:lvl6pPr indent="0" lvl="5" marL="0" rtl="0" algn="r">
              <a:spcBef>
                <a:spcPts val="0"/>
              </a:spcBef>
              <a:buNone/>
              <a:defRPr b="0" i="0" sz="1000" u="none" cap="none" strike="noStrike">
                <a:solidFill>
                  <a:schemeClr val="dk2"/>
                </a:solidFill>
                <a:latin typeface="Arial"/>
                <a:ea typeface="Arial"/>
                <a:cs typeface="Arial"/>
                <a:sym typeface="Arial"/>
              </a:defRPr>
            </a:lvl6pPr>
            <a:lvl7pPr indent="0" lvl="6" marL="0" rtl="0" algn="r">
              <a:spcBef>
                <a:spcPts val="0"/>
              </a:spcBef>
              <a:buNone/>
              <a:defRPr b="0" i="0" sz="1000" u="none" cap="none" strike="noStrike">
                <a:solidFill>
                  <a:schemeClr val="dk2"/>
                </a:solidFill>
                <a:latin typeface="Arial"/>
                <a:ea typeface="Arial"/>
                <a:cs typeface="Arial"/>
                <a:sym typeface="Arial"/>
              </a:defRPr>
            </a:lvl7pPr>
            <a:lvl8pPr indent="0" lvl="7" marL="0" rtl="0" algn="r">
              <a:spcBef>
                <a:spcPts val="0"/>
              </a:spcBef>
              <a:buNone/>
              <a:defRPr b="0" i="0" sz="1000" u="none" cap="none" strike="noStrike">
                <a:solidFill>
                  <a:schemeClr val="dk2"/>
                </a:solidFill>
                <a:latin typeface="Arial"/>
                <a:ea typeface="Arial"/>
                <a:cs typeface="Arial"/>
                <a:sym typeface="Arial"/>
              </a:defRPr>
            </a:lvl8pPr>
            <a:lvl9pPr indent="0" lvl="8" marL="0" rtl="0" algn="r">
              <a:spcBef>
                <a:spcPts val="0"/>
              </a:spcBef>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69" name="Shape 69"/>
        <p:cNvGrpSpPr/>
        <p:nvPr/>
      </p:nvGrpSpPr>
      <p:grpSpPr>
        <a:xfrm>
          <a:off x="0" y="0"/>
          <a:ext cx="0" cy="0"/>
          <a:chOff x="0" y="0"/>
          <a:chExt cx="0" cy="0"/>
        </a:xfrm>
      </p:grpSpPr>
      <p:sp>
        <p:nvSpPr>
          <p:cNvPr id="70" name="Google Shape;70;p17"/>
          <p:cNvSpPr txBox="1"/>
          <p:nvPr>
            <p:ph type="title"/>
          </p:nvPr>
        </p:nvSpPr>
        <p:spPr>
          <a:xfrm>
            <a:off x="457200" y="69058"/>
            <a:ext cx="8229600" cy="11310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Arial"/>
              <a:buNone/>
              <a:defRPr b="1" i="0" sz="3300" u="none" cap="none" strike="noStrike">
                <a:latin typeface="Arial"/>
                <a:ea typeface="Arial"/>
                <a:cs typeface="Arial"/>
                <a:sym typeface="Arial"/>
              </a:defRPr>
            </a:lvl1pPr>
            <a:lvl2pPr lvl="1" marR="0" rtl="0" algn="l">
              <a:spcBef>
                <a:spcPts val="0"/>
              </a:spcBef>
              <a:spcAft>
                <a:spcPts val="0"/>
              </a:spcAft>
              <a:buSzPts val="1100"/>
              <a:buFont typeface="Arial"/>
              <a:buNone/>
              <a:defRPr b="1" i="0" sz="3300" u="none" cap="none" strike="noStrike">
                <a:latin typeface="Arial"/>
                <a:ea typeface="Arial"/>
                <a:cs typeface="Arial"/>
                <a:sym typeface="Arial"/>
              </a:defRPr>
            </a:lvl2pPr>
            <a:lvl3pPr lvl="2" marR="0" rtl="0" algn="l">
              <a:spcBef>
                <a:spcPts val="0"/>
              </a:spcBef>
              <a:spcAft>
                <a:spcPts val="0"/>
              </a:spcAft>
              <a:buSzPts val="1100"/>
              <a:buFont typeface="Arial"/>
              <a:buNone/>
              <a:defRPr b="1" i="0" sz="3300" u="none" cap="none" strike="noStrike">
                <a:latin typeface="Arial"/>
                <a:ea typeface="Arial"/>
                <a:cs typeface="Arial"/>
                <a:sym typeface="Arial"/>
              </a:defRPr>
            </a:lvl3pPr>
            <a:lvl4pPr lvl="3" marR="0" rtl="0" algn="l">
              <a:spcBef>
                <a:spcPts val="0"/>
              </a:spcBef>
              <a:spcAft>
                <a:spcPts val="0"/>
              </a:spcAft>
              <a:buSzPts val="1100"/>
              <a:buFont typeface="Arial"/>
              <a:buNone/>
              <a:defRPr b="1" i="0" sz="3300" u="none" cap="none" strike="noStrike">
                <a:latin typeface="Arial"/>
                <a:ea typeface="Arial"/>
                <a:cs typeface="Arial"/>
                <a:sym typeface="Arial"/>
              </a:defRPr>
            </a:lvl4pPr>
            <a:lvl5pPr lvl="4" marR="0" rtl="0" algn="l">
              <a:spcBef>
                <a:spcPts val="0"/>
              </a:spcBef>
              <a:spcAft>
                <a:spcPts val="0"/>
              </a:spcAft>
              <a:buSzPts val="1100"/>
              <a:buFont typeface="Arial"/>
              <a:buNone/>
              <a:defRPr b="1" i="0" sz="3300" u="none" cap="none" strike="noStrike">
                <a:latin typeface="Arial"/>
                <a:ea typeface="Arial"/>
                <a:cs typeface="Arial"/>
                <a:sym typeface="Arial"/>
              </a:defRPr>
            </a:lvl5pPr>
            <a:lvl6pPr lvl="5" marR="0" rtl="0" algn="l">
              <a:spcBef>
                <a:spcPts val="0"/>
              </a:spcBef>
              <a:spcAft>
                <a:spcPts val="0"/>
              </a:spcAft>
              <a:buSzPts val="1100"/>
              <a:buFont typeface="Arial"/>
              <a:buNone/>
              <a:defRPr b="1" i="0" sz="3300" u="none" cap="none" strike="noStrike">
                <a:latin typeface="Arial"/>
                <a:ea typeface="Arial"/>
                <a:cs typeface="Arial"/>
                <a:sym typeface="Arial"/>
              </a:defRPr>
            </a:lvl6pPr>
            <a:lvl7pPr lvl="6" marR="0" rtl="0" algn="l">
              <a:spcBef>
                <a:spcPts val="0"/>
              </a:spcBef>
              <a:spcAft>
                <a:spcPts val="0"/>
              </a:spcAft>
              <a:buSzPts val="1100"/>
              <a:buFont typeface="Arial"/>
              <a:buNone/>
              <a:defRPr b="1" i="0" sz="3300" u="none" cap="none" strike="noStrike">
                <a:latin typeface="Arial"/>
                <a:ea typeface="Arial"/>
                <a:cs typeface="Arial"/>
                <a:sym typeface="Arial"/>
              </a:defRPr>
            </a:lvl7pPr>
            <a:lvl8pPr lvl="7" marR="0" rtl="0" algn="l">
              <a:spcBef>
                <a:spcPts val="0"/>
              </a:spcBef>
              <a:spcAft>
                <a:spcPts val="0"/>
              </a:spcAft>
              <a:buSzPts val="1100"/>
              <a:buFont typeface="Arial"/>
              <a:buNone/>
              <a:defRPr b="1" i="0" sz="3300" u="none" cap="none" strike="noStrike">
                <a:latin typeface="Arial"/>
                <a:ea typeface="Arial"/>
                <a:cs typeface="Arial"/>
                <a:sym typeface="Arial"/>
              </a:defRPr>
            </a:lvl8pPr>
            <a:lvl9pPr lvl="8" marR="0" rtl="0" algn="l">
              <a:spcBef>
                <a:spcPts val="0"/>
              </a:spcBef>
              <a:spcAft>
                <a:spcPts val="0"/>
              </a:spcAft>
              <a:buSzPts val="1100"/>
              <a:buFont typeface="Arial"/>
              <a:buNone/>
              <a:defRPr b="1" i="0" sz="3300" u="none" cap="none" strike="noStrike">
                <a:latin typeface="Arial"/>
                <a:ea typeface="Arial"/>
                <a:cs typeface="Arial"/>
                <a:sym typeface="Arial"/>
              </a:defRPr>
            </a:lvl9pPr>
          </a:lstStyle>
          <a:p/>
        </p:txBody>
      </p:sp>
      <p:sp>
        <p:nvSpPr>
          <p:cNvPr id="71" name="Google Shape;71;p17"/>
          <p:cNvSpPr txBox="1"/>
          <p:nvPr>
            <p:ph idx="1" type="body"/>
          </p:nvPr>
        </p:nvSpPr>
        <p:spPr>
          <a:xfrm>
            <a:off x="457200" y="1200150"/>
            <a:ext cx="8229600" cy="3943200"/>
          </a:xfrm>
          <a:prstGeom prst="rect">
            <a:avLst/>
          </a:prstGeom>
          <a:noFill/>
          <a:ln>
            <a:noFill/>
          </a:ln>
        </p:spPr>
        <p:txBody>
          <a:bodyPr anchorCtr="0" anchor="t" bIns="68575" lIns="68575" spcFirstLastPara="1" rIns="68575" wrap="square" tIns="68575">
            <a:noAutofit/>
          </a:bodyPr>
          <a:lstStyle>
            <a:lvl1pPr indent="-381000" lvl="0" marL="457200" marR="0" rtl="0" algn="l">
              <a:lnSpc>
                <a:spcPct val="100000"/>
              </a:lnSpc>
              <a:spcBef>
                <a:spcPts val="500"/>
              </a:spcBef>
              <a:spcAft>
                <a:spcPts val="0"/>
              </a:spcAft>
              <a:buSzPts val="2400"/>
              <a:buFont typeface="Arial"/>
              <a:buChar char="•"/>
              <a:defRPr b="0" i="0" sz="2400" u="none" cap="none" strike="noStrike">
                <a:latin typeface="Arial"/>
                <a:ea typeface="Arial"/>
                <a:cs typeface="Arial"/>
                <a:sym typeface="Arial"/>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2pPr>
            <a:lvl3pPr indent="-381000" lvl="2" marL="1371600" marR="0" rtl="0" algn="l">
              <a:lnSpc>
                <a:spcPct val="10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3pPr>
            <a:lvl4pPr indent="-381000" lvl="3" marL="1828800" marR="0" rtl="0" algn="l">
              <a:lnSpc>
                <a:spcPct val="10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4pPr>
            <a:lvl5pPr indent="-381000" lvl="4" marL="2286000" marR="0" rtl="0" algn="l">
              <a:lnSpc>
                <a:spcPct val="10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5pPr>
            <a:lvl6pPr indent="-381000" lvl="5" marL="2743200" marR="0" rtl="0" algn="l">
              <a:lnSpc>
                <a:spcPct val="9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6pPr>
            <a:lvl7pPr indent="-381000" lvl="6" marL="3200400" marR="0" rtl="0" algn="l">
              <a:lnSpc>
                <a:spcPct val="9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7pPr>
            <a:lvl8pPr indent="-381000" lvl="7" marL="3657600" marR="0" rtl="0" algn="l">
              <a:lnSpc>
                <a:spcPct val="9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8pPr>
            <a:lvl9pPr indent="-381000" lvl="8" marL="4114800" marR="0" rtl="0" algn="l">
              <a:lnSpc>
                <a:spcPct val="9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9pPr>
          </a:lstStyle>
          <a:p/>
        </p:txBody>
      </p:sp>
      <p:sp>
        <p:nvSpPr>
          <p:cNvPr id="72" name="Google Shape;72;p17"/>
          <p:cNvSpPr txBox="1"/>
          <p:nvPr>
            <p:ph idx="12" type="sldNum"/>
          </p:nvPr>
        </p:nvSpPr>
        <p:spPr>
          <a:xfrm>
            <a:off x="6553200" y="4767263"/>
            <a:ext cx="2133600" cy="278100"/>
          </a:xfrm>
          <a:prstGeom prst="rect">
            <a:avLst/>
          </a:prstGeom>
          <a:noFill/>
          <a:ln>
            <a:noFill/>
          </a:ln>
        </p:spPr>
        <p:txBody>
          <a:bodyPr anchorCtr="0" anchor="t" bIns="34275" lIns="34275" spcFirstLastPara="1" rIns="34275" wrap="square" tIns="34275">
            <a:noAutofit/>
          </a:bodyPr>
          <a:lstStyle>
            <a:lvl1pPr indent="0" lvl="0"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1pPr>
            <a:lvl2pPr indent="0" lvl="1"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73" name="Shape 73"/>
        <p:cNvGrpSpPr/>
        <p:nvPr/>
      </p:nvGrpSpPr>
      <p:grpSpPr>
        <a:xfrm>
          <a:off x="0" y="0"/>
          <a:ext cx="0" cy="0"/>
          <a:chOff x="0" y="0"/>
          <a:chExt cx="0" cy="0"/>
        </a:xfrm>
      </p:grpSpPr>
      <p:sp>
        <p:nvSpPr>
          <p:cNvPr id="74" name="Google Shape;74;p18"/>
          <p:cNvSpPr txBox="1"/>
          <p:nvPr>
            <p:ph idx="12" type="sldNum"/>
          </p:nvPr>
        </p:nvSpPr>
        <p:spPr>
          <a:xfrm>
            <a:off x="8020802" y="4919128"/>
            <a:ext cx="682500" cy="196200"/>
          </a:xfrm>
          <a:prstGeom prst="rect">
            <a:avLst/>
          </a:prstGeom>
          <a:noFill/>
          <a:ln>
            <a:noFill/>
          </a:ln>
        </p:spPr>
        <p:txBody>
          <a:bodyPr anchorCtr="0" anchor="ctr" bIns="39550" lIns="39550" spcFirstLastPara="1" rIns="39550" wrap="square" tIns="39550">
            <a:noAutofit/>
          </a:bodyPr>
          <a:lstStyle>
            <a:lvl1pPr indent="0" lvl="0" marL="0" rtl="0" algn="r">
              <a:spcBef>
                <a:spcPts val="0"/>
              </a:spcBef>
              <a:buNone/>
              <a:defRPr b="0" i="0" sz="1000" u="none" cap="none" strike="noStrike">
                <a:solidFill>
                  <a:schemeClr val="dk2"/>
                </a:solidFill>
                <a:latin typeface="Arial"/>
                <a:ea typeface="Arial"/>
                <a:cs typeface="Arial"/>
                <a:sym typeface="Arial"/>
              </a:defRPr>
            </a:lvl1pPr>
            <a:lvl2pPr indent="0" lvl="1" marL="0" rtl="0" algn="r">
              <a:spcBef>
                <a:spcPts val="0"/>
              </a:spcBef>
              <a:buNone/>
              <a:defRPr b="0" i="0" sz="1000" u="none" cap="none" strike="noStrike">
                <a:solidFill>
                  <a:schemeClr val="dk2"/>
                </a:solidFill>
                <a:latin typeface="Arial"/>
                <a:ea typeface="Arial"/>
                <a:cs typeface="Arial"/>
                <a:sym typeface="Arial"/>
              </a:defRPr>
            </a:lvl2pPr>
            <a:lvl3pPr indent="0" lvl="2" marL="0" rtl="0" algn="r">
              <a:spcBef>
                <a:spcPts val="0"/>
              </a:spcBef>
              <a:buNone/>
              <a:defRPr b="0" i="0" sz="1000" u="none" cap="none" strike="noStrike">
                <a:solidFill>
                  <a:schemeClr val="dk2"/>
                </a:solidFill>
                <a:latin typeface="Arial"/>
                <a:ea typeface="Arial"/>
                <a:cs typeface="Arial"/>
                <a:sym typeface="Arial"/>
              </a:defRPr>
            </a:lvl3pPr>
            <a:lvl4pPr indent="0" lvl="3" marL="0" rtl="0" algn="r">
              <a:spcBef>
                <a:spcPts val="0"/>
              </a:spcBef>
              <a:buNone/>
              <a:defRPr b="0" i="0" sz="1000" u="none" cap="none" strike="noStrike">
                <a:solidFill>
                  <a:schemeClr val="dk2"/>
                </a:solidFill>
                <a:latin typeface="Arial"/>
                <a:ea typeface="Arial"/>
                <a:cs typeface="Arial"/>
                <a:sym typeface="Arial"/>
              </a:defRPr>
            </a:lvl4pPr>
            <a:lvl5pPr indent="0" lvl="4" marL="0" rtl="0" algn="r">
              <a:spcBef>
                <a:spcPts val="0"/>
              </a:spcBef>
              <a:buNone/>
              <a:defRPr b="0" i="0" sz="1000" u="none" cap="none" strike="noStrike">
                <a:solidFill>
                  <a:schemeClr val="dk2"/>
                </a:solidFill>
                <a:latin typeface="Arial"/>
                <a:ea typeface="Arial"/>
                <a:cs typeface="Arial"/>
                <a:sym typeface="Arial"/>
              </a:defRPr>
            </a:lvl5pPr>
            <a:lvl6pPr indent="0" lvl="5" marL="0" rtl="0" algn="r">
              <a:spcBef>
                <a:spcPts val="0"/>
              </a:spcBef>
              <a:buNone/>
              <a:defRPr b="0" i="0" sz="1000" u="none" cap="none" strike="noStrike">
                <a:solidFill>
                  <a:schemeClr val="dk2"/>
                </a:solidFill>
                <a:latin typeface="Arial"/>
                <a:ea typeface="Arial"/>
                <a:cs typeface="Arial"/>
                <a:sym typeface="Arial"/>
              </a:defRPr>
            </a:lvl6pPr>
            <a:lvl7pPr indent="0" lvl="6" marL="0" rtl="0" algn="r">
              <a:spcBef>
                <a:spcPts val="0"/>
              </a:spcBef>
              <a:buNone/>
              <a:defRPr b="0" i="0" sz="1000" u="none" cap="none" strike="noStrike">
                <a:solidFill>
                  <a:schemeClr val="dk2"/>
                </a:solidFill>
                <a:latin typeface="Arial"/>
                <a:ea typeface="Arial"/>
                <a:cs typeface="Arial"/>
                <a:sym typeface="Arial"/>
              </a:defRPr>
            </a:lvl7pPr>
            <a:lvl8pPr indent="0" lvl="7" marL="0" rtl="0" algn="r">
              <a:spcBef>
                <a:spcPts val="0"/>
              </a:spcBef>
              <a:buNone/>
              <a:defRPr b="0" i="0" sz="1000" u="none" cap="none" strike="noStrike">
                <a:solidFill>
                  <a:schemeClr val="dk2"/>
                </a:solidFill>
                <a:latin typeface="Arial"/>
                <a:ea typeface="Arial"/>
                <a:cs typeface="Arial"/>
                <a:sym typeface="Arial"/>
              </a:defRPr>
            </a:lvl8pPr>
            <a:lvl9pPr indent="0" lvl="8" marL="0" rtl="0" algn="r">
              <a:spcBef>
                <a:spcPts val="0"/>
              </a:spcBef>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elijking" showMasterSp="0">
  <p:cSld name="Vergelijking">
    <p:spTree>
      <p:nvGrpSpPr>
        <p:cNvPr id="75" name="Shape 75"/>
        <p:cNvGrpSpPr/>
        <p:nvPr/>
      </p:nvGrpSpPr>
      <p:grpSpPr>
        <a:xfrm>
          <a:off x="0" y="0"/>
          <a:ext cx="0" cy="0"/>
          <a:chOff x="0" y="0"/>
          <a:chExt cx="0" cy="0"/>
        </a:xfrm>
      </p:grpSpPr>
      <p:sp>
        <p:nvSpPr>
          <p:cNvPr id="76" name="Google Shape;76;p19"/>
          <p:cNvSpPr txBox="1"/>
          <p:nvPr>
            <p:ph type="title"/>
          </p:nvPr>
        </p:nvSpPr>
        <p:spPr>
          <a:xfrm>
            <a:off x="457200" y="192608"/>
            <a:ext cx="8229600" cy="884100"/>
          </a:xfrm>
          <a:prstGeom prst="rect">
            <a:avLst/>
          </a:prstGeom>
          <a:noFill/>
          <a:ln>
            <a:noFill/>
          </a:ln>
        </p:spPr>
        <p:txBody>
          <a:bodyPr anchorCtr="0" anchor="ctr" bIns="45700" lIns="45700" spcFirstLastPara="1" rIns="45700" wrap="square" tIns="45700">
            <a:noAutofit/>
          </a:bodyPr>
          <a:lstStyle>
            <a:lvl1pPr lvl="0" rtl="0" algn="l">
              <a:lnSpc>
                <a:spcPct val="102702"/>
              </a:lnSpc>
              <a:spcBef>
                <a:spcPts val="0"/>
              </a:spcBef>
              <a:spcAft>
                <a:spcPts val="0"/>
              </a:spcAft>
              <a:buSzPts val="32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p19"/>
          <p:cNvSpPr txBox="1"/>
          <p:nvPr>
            <p:ph idx="1" type="body"/>
          </p:nvPr>
        </p:nvSpPr>
        <p:spPr>
          <a:xfrm>
            <a:off x="457200" y="1076599"/>
            <a:ext cx="4040100" cy="554700"/>
          </a:xfrm>
          <a:prstGeom prst="rect">
            <a:avLst/>
          </a:prstGeom>
          <a:noFill/>
          <a:ln>
            <a:noFill/>
          </a:ln>
        </p:spPr>
        <p:txBody>
          <a:bodyPr anchorCtr="0" anchor="b" bIns="45700" lIns="45700" spcFirstLastPara="1" rIns="45700" wrap="square" tIns="45700">
            <a:noAutofit/>
          </a:bodyPr>
          <a:lstStyle>
            <a:lvl1pPr indent="-228600" lvl="0" marL="457200" rtl="0" algn="l">
              <a:lnSpc>
                <a:spcPct val="90000"/>
              </a:lnSpc>
              <a:spcBef>
                <a:spcPts val="375"/>
              </a:spcBef>
              <a:spcAft>
                <a:spcPts val="0"/>
              </a:spcAft>
              <a:buSzPts val="2400"/>
              <a:buFont typeface="Arial"/>
              <a:buNone/>
              <a:defRPr sz="1800"/>
            </a:lvl1pPr>
            <a:lvl2pPr indent="-228600" lvl="1" marL="914400" rtl="0" algn="l">
              <a:lnSpc>
                <a:spcPct val="90000"/>
              </a:lnSpc>
              <a:spcBef>
                <a:spcPts val="375"/>
              </a:spcBef>
              <a:spcAft>
                <a:spcPts val="0"/>
              </a:spcAft>
              <a:buSzPts val="2400"/>
              <a:buFont typeface="Arial"/>
              <a:buNone/>
              <a:defRPr sz="1800"/>
            </a:lvl2pPr>
            <a:lvl3pPr indent="-228600" lvl="2" marL="1371600" rtl="0" algn="l">
              <a:lnSpc>
                <a:spcPct val="90000"/>
              </a:lnSpc>
              <a:spcBef>
                <a:spcPts val="375"/>
              </a:spcBef>
              <a:spcAft>
                <a:spcPts val="0"/>
              </a:spcAft>
              <a:buSzPts val="2400"/>
              <a:buFont typeface="Arial"/>
              <a:buNone/>
              <a:defRPr sz="1800"/>
            </a:lvl3pPr>
            <a:lvl4pPr indent="-228600" lvl="3" marL="1828800" rtl="0" algn="l">
              <a:lnSpc>
                <a:spcPct val="90000"/>
              </a:lnSpc>
              <a:spcBef>
                <a:spcPts val="375"/>
              </a:spcBef>
              <a:spcAft>
                <a:spcPts val="0"/>
              </a:spcAft>
              <a:buSzPts val="2400"/>
              <a:buFont typeface="Arial"/>
              <a:buNone/>
              <a:defRPr sz="1800"/>
            </a:lvl4pPr>
            <a:lvl5pPr indent="-228600" lvl="4" marL="2286000" rtl="0" algn="l">
              <a:lnSpc>
                <a:spcPct val="90000"/>
              </a:lnSpc>
              <a:spcBef>
                <a:spcPts val="375"/>
              </a:spcBef>
              <a:spcAft>
                <a:spcPts val="0"/>
              </a:spcAft>
              <a:buSzPts val="2400"/>
              <a:buFont typeface="Arial"/>
              <a:buNone/>
              <a:defRPr sz="1800"/>
            </a:lvl5pPr>
            <a:lvl6pPr indent="-342900" lvl="5" marL="2743200" rtl="0" algn="l">
              <a:lnSpc>
                <a:spcPct val="90000"/>
              </a:lnSpc>
              <a:spcBef>
                <a:spcPts val="525"/>
              </a:spcBef>
              <a:spcAft>
                <a:spcPts val="0"/>
              </a:spcAft>
              <a:buSzPts val="1800"/>
              <a:buChar char="•"/>
              <a:defRPr/>
            </a:lvl6pPr>
            <a:lvl7pPr indent="-342900" lvl="6" marL="3200400" rtl="0" algn="l">
              <a:lnSpc>
                <a:spcPct val="90000"/>
              </a:lnSpc>
              <a:spcBef>
                <a:spcPts val="525"/>
              </a:spcBef>
              <a:spcAft>
                <a:spcPts val="0"/>
              </a:spcAft>
              <a:buSzPts val="1800"/>
              <a:buChar char="•"/>
              <a:defRPr/>
            </a:lvl7pPr>
            <a:lvl8pPr indent="-342900" lvl="7" marL="3657600" rtl="0" algn="l">
              <a:lnSpc>
                <a:spcPct val="90000"/>
              </a:lnSpc>
              <a:spcBef>
                <a:spcPts val="525"/>
              </a:spcBef>
              <a:spcAft>
                <a:spcPts val="0"/>
              </a:spcAft>
              <a:buSzPts val="1800"/>
              <a:buChar char="•"/>
              <a:defRPr/>
            </a:lvl8pPr>
            <a:lvl9pPr indent="-342900" lvl="8" marL="4114800" rtl="0" algn="l">
              <a:lnSpc>
                <a:spcPct val="90000"/>
              </a:lnSpc>
              <a:spcBef>
                <a:spcPts val="525"/>
              </a:spcBef>
              <a:spcAft>
                <a:spcPts val="0"/>
              </a:spcAft>
              <a:buSzPts val="1800"/>
              <a:buChar char="•"/>
              <a:defRPr/>
            </a:lvl9pPr>
          </a:lstStyle>
          <a:p/>
        </p:txBody>
      </p:sp>
      <p:sp>
        <p:nvSpPr>
          <p:cNvPr id="78" name="Google Shape;78;p19"/>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1pPr>
            <a:lvl2pPr indent="0" lvl="1"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2pPr>
            <a:lvl3pPr indent="0" lvl="2"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3pPr>
            <a:lvl4pPr indent="0" lvl="3"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4pPr>
            <a:lvl5pPr indent="0" lvl="4"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5pPr>
            <a:lvl6pPr indent="0" lvl="5"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6pPr>
            <a:lvl7pPr indent="0" lvl="6"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7pPr>
            <a:lvl8pPr indent="0" lvl="7"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8pPr>
            <a:lvl9pPr indent="0" lvl="8"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hyperlink" Target="http://data.vlaanderen.be/ns/" TargetMode="External"/><Relationship Id="rId6"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19.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12.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12.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1.jp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data.vlaanderen.be/ns" TargetMode="External"/><Relationship Id="rId4" Type="http://schemas.openxmlformats.org/officeDocument/2006/relationships/hyperlink" Target="https://overheid.vlaanderen.be/oslo-projectondersteuning-oslo" TargetMode="External"/><Relationship Id="rId5" Type="http://schemas.openxmlformats.org/officeDocument/2006/relationships/hyperlink" Target="https://data.vlaanderen.be/shacl-validator/" TargetMode="External"/><Relationship Id="rId6" Type="http://schemas.openxmlformats.org/officeDocument/2006/relationships/hyperlink" Target="https://informatievlaanderen.github.io/handreikingOslo/" TargetMode="External"/><Relationship Id="rId7"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35.png"/><Relationship Id="rId8"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data.vlaanderen.be/standaarden/erkende-standaarden/vocabularium-wegen/vocabularium-wegen.html" TargetMode="External"/><Relationship Id="rId4" Type="http://schemas.openxmlformats.org/officeDocument/2006/relationships/hyperlink" Target="https://data.vlaanderen.be/standaarden/erkende-standaarden/vocabularium-adres/vocabularium-adres.html" TargetMode="External"/><Relationship Id="rId5" Type="http://schemas.openxmlformats.org/officeDocument/2006/relationships/hyperlink" Target="https://data.vlaanderen.be/standaarden/erkende-standaarden/vocabularium-mobiliteit-trips-en-aanbod/index.html" TargetMode="External"/><Relationship Id="rId6" Type="http://schemas.openxmlformats.org/officeDocument/2006/relationships/hyperlink" Target="https://github.com/Informatievlaanderen/OSLOthema-mobiliteitDienstregelingEnPlann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rubenverborgh.github.io/WebFundamentals/semantic-web/" TargetMode="External"/><Relationship Id="rId4" Type="http://schemas.openxmlformats.org/officeDocument/2006/relationships/hyperlink" Target="https://vimeo.com/401026338"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mailto:dimitri.schepers@vlaanderen.be" TargetMode="External"/><Relationship Id="rId4" Type="http://schemas.openxmlformats.org/officeDocument/2006/relationships/hyperlink" Target="mailto:dimitri.schepers@vlaanderen.be" TargetMode="External"/><Relationship Id="rId9" Type="http://schemas.openxmlformats.org/officeDocument/2006/relationships/hyperlink" Target="https://github.com/Informatievlaanderen/OSLOthema-mobiliteitDienstregelingEnPlanning/issues" TargetMode="External"/><Relationship Id="rId5" Type="http://schemas.openxmlformats.org/officeDocument/2006/relationships/hyperlink" Target="mailto:dimitri.schepers@vlaanderen.be" TargetMode="External"/><Relationship Id="rId6" Type="http://schemas.openxmlformats.org/officeDocument/2006/relationships/hyperlink" Target="mailto:tim.coninx@delijn.be" TargetMode="External"/><Relationship Id="rId7" Type="http://schemas.openxmlformats.org/officeDocument/2006/relationships/hyperlink" Target="mailto:pieter.colpaert@ugent.be" TargetMode="External"/><Relationship Id="rId8"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0"/>
          <p:cNvSpPr txBox="1"/>
          <p:nvPr>
            <p:ph type="ctrTitle"/>
          </p:nvPr>
        </p:nvSpPr>
        <p:spPr>
          <a:xfrm>
            <a:off x="311708" y="5159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nl" sz="3800">
                <a:latin typeface="Proxima Nova Semibold"/>
                <a:ea typeface="Proxima Nova Semibold"/>
                <a:cs typeface="Proxima Nova Semibold"/>
                <a:sym typeface="Proxima Nova Semibold"/>
              </a:rPr>
              <a:t>NeTEx Belgium &amp;</a:t>
            </a:r>
            <a:br>
              <a:rPr lang="nl" sz="3800">
                <a:latin typeface="Proxima Nova Semibold"/>
                <a:ea typeface="Proxima Nova Semibold"/>
                <a:cs typeface="Proxima Nova Semibold"/>
                <a:sym typeface="Proxima Nova Semibold"/>
              </a:rPr>
            </a:br>
            <a:r>
              <a:rPr lang="nl" sz="3800">
                <a:latin typeface="Proxima Nova Semibold"/>
                <a:ea typeface="Proxima Nova Semibold"/>
                <a:cs typeface="Proxima Nova Semibold"/>
                <a:sym typeface="Proxima Nova Semibold"/>
              </a:rPr>
              <a:t>OSLO Dienstregeling en Planning</a:t>
            </a:r>
            <a:endParaRPr sz="3800">
              <a:latin typeface="Proxima Nova Semibold"/>
              <a:ea typeface="Proxima Nova Semibold"/>
              <a:cs typeface="Proxima Nova Semibold"/>
              <a:sym typeface="Proxima Nova Semibold"/>
            </a:endParaRPr>
          </a:p>
          <a:p>
            <a:pPr indent="0" lvl="0" marL="0" rtl="0" algn="ctr">
              <a:spcBef>
                <a:spcPts val="1000"/>
              </a:spcBef>
              <a:spcAft>
                <a:spcPts val="0"/>
              </a:spcAft>
              <a:buNone/>
            </a:pPr>
            <a:r>
              <a:rPr lang="nl" sz="3200">
                <a:solidFill>
                  <a:srgbClr val="434343"/>
                </a:solidFill>
                <a:latin typeface="Proxima Nova Semibold"/>
                <a:ea typeface="Proxima Nova Semibold"/>
                <a:cs typeface="Proxima Nova Semibold"/>
                <a:sym typeface="Proxima Nova Semibold"/>
              </a:rPr>
              <a:t>Business workshop 11/01/2021</a:t>
            </a:r>
            <a:endParaRPr sz="3200">
              <a:solidFill>
                <a:srgbClr val="434343"/>
              </a:solidFill>
              <a:latin typeface="Proxima Nova Semibold"/>
              <a:ea typeface="Proxima Nova Semibold"/>
              <a:cs typeface="Proxima Nova Semibold"/>
              <a:sym typeface="Proxima Nova Semibold"/>
            </a:endParaRPr>
          </a:p>
        </p:txBody>
      </p:sp>
      <p:pic>
        <p:nvPicPr>
          <p:cNvPr id="84" name="Google Shape;84;p20"/>
          <p:cNvPicPr preferRelativeResize="0"/>
          <p:nvPr/>
        </p:nvPicPr>
        <p:blipFill rotWithShape="1">
          <a:blip r:embed="rId3">
            <a:alphaModFix/>
          </a:blip>
          <a:srcRect b="0" l="0" r="0" t="0"/>
          <a:stretch/>
        </p:blipFill>
        <p:spPr>
          <a:xfrm>
            <a:off x="1246513" y="3230650"/>
            <a:ext cx="1379201" cy="388092"/>
          </a:xfrm>
          <a:prstGeom prst="rect">
            <a:avLst/>
          </a:prstGeom>
          <a:noFill/>
          <a:ln>
            <a:noFill/>
          </a:ln>
        </p:spPr>
      </p:pic>
      <p:pic>
        <p:nvPicPr>
          <p:cNvPr id="85" name="Google Shape;85;p20"/>
          <p:cNvPicPr preferRelativeResize="0"/>
          <p:nvPr/>
        </p:nvPicPr>
        <p:blipFill>
          <a:blip r:embed="rId4">
            <a:alphaModFix/>
          </a:blip>
          <a:stretch>
            <a:fillRect/>
          </a:stretch>
        </p:blipFill>
        <p:spPr>
          <a:xfrm>
            <a:off x="3537050" y="3128563"/>
            <a:ext cx="614274" cy="592274"/>
          </a:xfrm>
          <a:prstGeom prst="rect">
            <a:avLst/>
          </a:prstGeom>
          <a:noFill/>
          <a:ln>
            <a:noFill/>
          </a:ln>
        </p:spPr>
      </p:pic>
      <p:pic>
        <p:nvPicPr>
          <p:cNvPr id="86" name="Google Shape;86;p20"/>
          <p:cNvPicPr preferRelativeResize="0"/>
          <p:nvPr/>
        </p:nvPicPr>
        <p:blipFill>
          <a:blip r:embed="rId5">
            <a:alphaModFix/>
          </a:blip>
          <a:stretch>
            <a:fillRect/>
          </a:stretch>
        </p:blipFill>
        <p:spPr>
          <a:xfrm>
            <a:off x="3209988" y="3994050"/>
            <a:ext cx="1268400" cy="543600"/>
          </a:xfrm>
          <a:prstGeom prst="rect">
            <a:avLst/>
          </a:prstGeom>
          <a:noFill/>
          <a:ln>
            <a:noFill/>
          </a:ln>
        </p:spPr>
      </p:pic>
      <p:pic>
        <p:nvPicPr>
          <p:cNvPr id="87" name="Google Shape;87;p20"/>
          <p:cNvPicPr preferRelativeResize="0"/>
          <p:nvPr/>
        </p:nvPicPr>
        <p:blipFill>
          <a:blip r:embed="rId6">
            <a:alphaModFix/>
          </a:blip>
          <a:stretch>
            <a:fillRect/>
          </a:stretch>
        </p:blipFill>
        <p:spPr>
          <a:xfrm>
            <a:off x="5017903" y="3931835"/>
            <a:ext cx="1619958" cy="668025"/>
          </a:xfrm>
          <a:prstGeom prst="rect">
            <a:avLst/>
          </a:prstGeom>
          <a:noFill/>
          <a:ln>
            <a:noFill/>
          </a:ln>
        </p:spPr>
      </p:pic>
      <p:pic>
        <p:nvPicPr>
          <p:cNvPr id="88" name="Google Shape;88;p20"/>
          <p:cNvPicPr preferRelativeResize="0"/>
          <p:nvPr/>
        </p:nvPicPr>
        <p:blipFill>
          <a:blip r:embed="rId7">
            <a:alphaModFix/>
          </a:blip>
          <a:stretch>
            <a:fillRect/>
          </a:stretch>
        </p:blipFill>
        <p:spPr>
          <a:xfrm>
            <a:off x="5281562" y="3230650"/>
            <a:ext cx="1092650" cy="388100"/>
          </a:xfrm>
          <a:prstGeom prst="rect">
            <a:avLst/>
          </a:prstGeom>
          <a:noFill/>
          <a:ln>
            <a:noFill/>
          </a:ln>
        </p:spPr>
      </p:pic>
      <p:pic>
        <p:nvPicPr>
          <p:cNvPr id="89" name="Google Shape;89;p20"/>
          <p:cNvPicPr preferRelativeResize="0"/>
          <p:nvPr/>
        </p:nvPicPr>
        <p:blipFill rotWithShape="1">
          <a:blip r:embed="rId8">
            <a:alphaModFix/>
          </a:blip>
          <a:srcRect b="19910" l="12218" r="10400" t="19087"/>
          <a:stretch/>
        </p:blipFill>
        <p:spPr>
          <a:xfrm>
            <a:off x="1246513" y="3994050"/>
            <a:ext cx="1379199" cy="543600"/>
          </a:xfrm>
          <a:prstGeom prst="rect">
            <a:avLst/>
          </a:prstGeom>
          <a:noFill/>
          <a:ln>
            <a:noFill/>
          </a:ln>
        </p:spPr>
      </p:pic>
      <p:grpSp>
        <p:nvGrpSpPr>
          <p:cNvPr id="90" name="Google Shape;90;p20"/>
          <p:cNvGrpSpPr/>
          <p:nvPr/>
        </p:nvGrpSpPr>
        <p:grpSpPr>
          <a:xfrm>
            <a:off x="7253582" y="3390100"/>
            <a:ext cx="948707" cy="973350"/>
            <a:chOff x="7261395" y="3400475"/>
            <a:chExt cx="948707" cy="973350"/>
          </a:xfrm>
        </p:grpSpPr>
        <p:pic>
          <p:nvPicPr>
            <p:cNvPr id="91" name="Google Shape;91;p20"/>
            <p:cNvPicPr preferRelativeResize="0"/>
            <p:nvPr/>
          </p:nvPicPr>
          <p:blipFill rotWithShape="1">
            <a:blip r:embed="rId9">
              <a:alphaModFix/>
            </a:blip>
            <a:srcRect b="0" l="0" r="67142" t="0"/>
            <a:stretch/>
          </p:blipFill>
          <p:spPr>
            <a:xfrm>
              <a:off x="7261395" y="3400475"/>
              <a:ext cx="614250" cy="792600"/>
            </a:xfrm>
            <a:prstGeom prst="rect">
              <a:avLst/>
            </a:prstGeom>
            <a:noFill/>
            <a:ln>
              <a:noFill/>
            </a:ln>
          </p:spPr>
        </p:pic>
        <p:sp>
          <p:nvSpPr>
            <p:cNvPr id="92" name="Google Shape;92;p20"/>
            <p:cNvSpPr/>
            <p:nvPr/>
          </p:nvSpPr>
          <p:spPr>
            <a:xfrm rot="814780">
              <a:off x="7736569" y="3454918"/>
              <a:ext cx="374366" cy="88741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idx="1" type="body"/>
          </p:nvPr>
        </p:nvSpPr>
        <p:spPr>
          <a:xfrm>
            <a:off x="628650" y="248612"/>
            <a:ext cx="7886700" cy="4607400"/>
          </a:xfrm>
          <a:prstGeom prst="rect">
            <a:avLst/>
          </a:prstGeom>
          <a:noFill/>
          <a:ln>
            <a:noFill/>
          </a:ln>
        </p:spPr>
        <p:txBody>
          <a:bodyPr anchorCtr="0" anchor="ctr" bIns="39550" lIns="79125" spcFirstLastPara="1" rIns="79125" wrap="square" tIns="39550">
            <a:noAutofit/>
          </a:bodyPr>
          <a:lstStyle/>
          <a:p>
            <a:pPr indent="0" lvl="0" marL="0" rtl="0" algn="ctr">
              <a:lnSpc>
                <a:spcPct val="100000"/>
              </a:lnSpc>
              <a:spcBef>
                <a:spcPts val="0"/>
              </a:spcBef>
              <a:spcAft>
                <a:spcPts val="0"/>
              </a:spcAft>
              <a:buSzPts val="8300"/>
              <a:buNone/>
            </a:pPr>
            <a:r>
              <a:rPr lang="nl" sz="8300">
                <a:solidFill>
                  <a:srgbClr val="000000"/>
                </a:solidFill>
                <a:latin typeface="Open Sans SemiBold"/>
                <a:ea typeface="Open Sans SemiBold"/>
                <a:cs typeface="Open Sans SemiBold"/>
                <a:sym typeface="Open Sans SemiBold"/>
              </a:rPr>
              <a:t>OSLO</a:t>
            </a:r>
            <a:endParaRPr>
              <a:solidFill>
                <a:srgbClr val="000000"/>
              </a:solidFill>
              <a:latin typeface="Open Sans SemiBold"/>
              <a:ea typeface="Open Sans SemiBold"/>
              <a:cs typeface="Open Sans SemiBold"/>
              <a:sym typeface="Open Sans SemiBold"/>
            </a:endParaRPr>
          </a:p>
        </p:txBody>
      </p:sp>
      <p:sp>
        <p:nvSpPr>
          <p:cNvPr id="153" name="Google Shape;153;p29"/>
          <p:cNvSpPr txBox="1"/>
          <p:nvPr>
            <p:ph idx="12" type="sldNum"/>
          </p:nvPr>
        </p:nvSpPr>
        <p:spPr>
          <a:xfrm>
            <a:off x="8164677" y="4855953"/>
            <a:ext cx="682500" cy="196200"/>
          </a:xfrm>
          <a:prstGeom prst="rect">
            <a:avLst/>
          </a:prstGeom>
          <a:noFill/>
          <a:ln>
            <a:noFill/>
          </a:ln>
        </p:spPr>
        <p:txBody>
          <a:bodyPr anchorCtr="0" anchor="ctr" bIns="39550" lIns="39550" spcFirstLastPara="1" rIns="39550" wrap="square" tIns="39550">
            <a:noAutofit/>
          </a:bodyPr>
          <a:lstStyle/>
          <a:p>
            <a:pPr indent="0" lvl="0" marL="0" rtl="0" algn="r">
              <a:spcBef>
                <a:spcPts val="0"/>
              </a:spcBef>
              <a:spcAft>
                <a:spcPts val="0"/>
              </a:spcAft>
              <a:buClr>
                <a:srgbClr val="000000"/>
              </a:buClr>
              <a:buFont typeface="Arial"/>
              <a:buNone/>
            </a:pPr>
            <a:fld id="{00000000-1234-1234-1234-123412341234}" type="slidenum">
              <a:rPr lang="nl"/>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idx="1" type="body"/>
          </p:nvPr>
        </p:nvSpPr>
        <p:spPr>
          <a:xfrm>
            <a:off x="628650" y="248612"/>
            <a:ext cx="7886700" cy="4607400"/>
          </a:xfrm>
          <a:prstGeom prst="rect">
            <a:avLst/>
          </a:prstGeom>
          <a:noFill/>
          <a:ln>
            <a:noFill/>
          </a:ln>
        </p:spPr>
        <p:txBody>
          <a:bodyPr anchorCtr="0" anchor="ctr" bIns="39550" lIns="79125" spcFirstLastPara="1" rIns="79125" wrap="square" tIns="39550">
            <a:noAutofit/>
          </a:bodyPr>
          <a:lstStyle/>
          <a:p>
            <a:pPr indent="0" lvl="0" marL="0" rtl="0" algn="ctr">
              <a:lnSpc>
                <a:spcPct val="100000"/>
              </a:lnSpc>
              <a:spcBef>
                <a:spcPts val="0"/>
              </a:spcBef>
              <a:spcAft>
                <a:spcPts val="0"/>
              </a:spcAft>
              <a:buSzPts val="8300"/>
              <a:buNone/>
            </a:pPr>
            <a:r>
              <a:t/>
            </a:r>
            <a:endParaRPr/>
          </a:p>
        </p:txBody>
      </p:sp>
      <p:sp>
        <p:nvSpPr>
          <p:cNvPr id="159" name="Google Shape;159;p30"/>
          <p:cNvSpPr txBox="1"/>
          <p:nvPr>
            <p:ph idx="12" type="sldNum"/>
          </p:nvPr>
        </p:nvSpPr>
        <p:spPr>
          <a:xfrm>
            <a:off x="8164677" y="4855953"/>
            <a:ext cx="682500" cy="196200"/>
          </a:xfrm>
          <a:prstGeom prst="rect">
            <a:avLst/>
          </a:prstGeom>
          <a:noFill/>
          <a:ln>
            <a:noFill/>
          </a:ln>
        </p:spPr>
        <p:txBody>
          <a:bodyPr anchorCtr="0" anchor="ctr" bIns="39550" lIns="39550" spcFirstLastPara="1" rIns="39550" wrap="square" tIns="39550">
            <a:noAutofit/>
          </a:bodyPr>
          <a:lstStyle/>
          <a:p>
            <a:pPr indent="0" lvl="0" marL="0" rtl="0" algn="r">
              <a:spcBef>
                <a:spcPts val="0"/>
              </a:spcBef>
              <a:spcAft>
                <a:spcPts val="0"/>
              </a:spcAft>
              <a:buClr>
                <a:srgbClr val="000000"/>
              </a:buClr>
              <a:buFont typeface="Arial"/>
              <a:buNone/>
            </a:pPr>
            <a:fld id="{00000000-1234-1234-1234-123412341234}" type="slidenum">
              <a:rPr lang="nl"/>
              <a:t>‹#›</a:t>
            </a:fld>
            <a:endParaRPr/>
          </a:p>
        </p:txBody>
      </p:sp>
      <p:pic>
        <p:nvPicPr>
          <p:cNvPr id="160" name="Google Shape;160;p30"/>
          <p:cNvPicPr preferRelativeResize="0"/>
          <p:nvPr/>
        </p:nvPicPr>
        <p:blipFill rotWithShape="1">
          <a:blip r:embed="rId3">
            <a:alphaModFix/>
          </a:blip>
          <a:srcRect b="0" l="2093" r="12799" t="0"/>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idx="1" type="body"/>
          </p:nvPr>
        </p:nvSpPr>
        <p:spPr>
          <a:xfrm>
            <a:off x="628650" y="248612"/>
            <a:ext cx="7886700" cy="4607400"/>
          </a:xfrm>
          <a:prstGeom prst="rect">
            <a:avLst/>
          </a:prstGeom>
          <a:noFill/>
          <a:ln>
            <a:noFill/>
          </a:ln>
        </p:spPr>
        <p:txBody>
          <a:bodyPr anchorCtr="0" anchor="ctr" bIns="39550" lIns="79125" spcFirstLastPara="1" rIns="79125" wrap="square" tIns="39550">
            <a:noAutofit/>
          </a:bodyPr>
          <a:lstStyle/>
          <a:p>
            <a:pPr indent="0" lvl="0" marL="0" rtl="0" algn="ctr">
              <a:lnSpc>
                <a:spcPct val="100000"/>
              </a:lnSpc>
              <a:spcBef>
                <a:spcPts val="0"/>
              </a:spcBef>
              <a:spcAft>
                <a:spcPts val="0"/>
              </a:spcAft>
              <a:buSzPts val="8300"/>
              <a:buNone/>
            </a:pPr>
            <a:r>
              <a:rPr b="1" lang="nl" sz="4800">
                <a:solidFill>
                  <a:schemeClr val="accent1"/>
                </a:solidFill>
                <a:latin typeface="Open Sans"/>
                <a:ea typeface="Open Sans"/>
                <a:cs typeface="Open Sans"/>
                <a:sym typeface="Open Sans"/>
              </a:rPr>
              <a:t>O</a:t>
            </a:r>
            <a:r>
              <a:rPr lang="nl" sz="4800">
                <a:solidFill>
                  <a:srgbClr val="000000"/>
                </a:solidFill>
                <a:latin typeface="Open Sans"/>
                <a:ea typeface="Open Sans"/>
                <a:cs typeface="Open Sans"/>
                <a:sym typeface="Open Sans"/>
              </a:rPr>
              <a:t>pen </a:t>
            </a:r>
            <a:r>
              <a:rPr b="1" lang="nl" sz="4800">
                <a:solidFill>
                  <a:schemeClr val="accent1"/>
                </a:solidFill>
                <a:latin typeface="Open Sans"/>
                <a:ea typeface="Open Sans"/>
                <a:cs typeface="Open Sans"/>
                <a:sym typeface="Open Sans"/>
              </a:rPr>
              <a:t>S</a:t>
            </a:r>
            <a:r>
              <a:rPr lang="nl" sz="4800">
                <a:solidFill>
                  <a:srgbClr val="000000"/>
                </a:solidFill>
                <a:latin typeface="Open Sans"/>
                <a:ea typeface="Open Sans"/>
                <a:cs typeface="Open Sans"/>
                <a:sym typeface="Open Sans"/>
              </a:rPr>
              <a:t>tandards</a:t>
            </a:r>
            <a:endParaRPr sz="4800">
              <a:solidFill>
                <a:srgbClr val="000000"/>
              </a:solidFill>
              <a:latin typeface="Open Sans"/>
              <a:ea typeface="Open Sans"/>
              <a:cs typeface="Open Sans"/>
              <a:sym typeface="Open Sans"/>
            </a:endParaRPr>
          </a:p>
          <a:p>
            <a:pPr indent="0" lvl="0" marL="0" rtl="0" algn="ctr">
              <a:lnSpc>
                <a:spcPct val="100000"/>
              </a:lnSpc>
              <a:spcBef>
                <a:spcPts val="0"/>
              </a:spcBef>
              <a:spcAft>
                <a:spcPts val="0"/>
              </a:spcAft>
              <a:buSzPts val="8300"/>
              <a:buNone/>
            </a:pPr>
            <a:r>
              <a:rPr lang="nl" sz="4800">
                <a:solidFill>
                  <a:srgbClr val="000000"/>
                </a:solidFill>
                <a:latin typeface="Open Sans"/>
                <a:ea typeface="Open Sans"/>
                <a:cs typeface="Open Sans"/>
                <a:sym typeface="Open Sans"/>
              </a:rPr>
              <a:t>for</a:t>
            </a:r>
            <a:endParaRPr sz="4800">
              <a:solidFill>
                <a:srgbClr val="000000"/>
              </a:solidFill>
              <a:latin typeface="Open Sans"/>
              <a:ea typeface="Open Sans"/>
              <a:cs typeface="Open Sans"/>
              <a:sym typeface="Open Sans"/>
            </a:endParaRPr>
          </a:p>
          <a:p>
            <a:pPr indent="0" lvl="0" marL="0" rtl="0" algn="ctr">
              <a:lnSpc>
                <a:spcPct val="100000"/>
              </a:lnSpc>
              <a:spcBef>
                <a:spcPts val="0"/>
              </a:spcBef>
              <a:spcAft>
                <a:spcPts val="0"/>
              </a:spcAft>
              <a:buSzPts val="8300"/>
              <a:buNone/>
            </a:pPr>
            <a:r>
              <a:rPr b="1" lang="nl" sz="4800">
                <a:solidFill>
                  <a:schemeClr val="accent1"/>
                </a:solidFill>
                <a:latin typeface="Open Sans"/>
                <a:ea typeface="Open Sans"/>
                <a:cs typeface="Open Sans"/>
                <a:sym typeface="Open Sans"/>
              </a:rPr>
              <a:t>L</a:t>
            </a:r>
            <a:r>
              <a:rPr lang="nl" sz="4800">
                <a:solidFill>
                  <a:srgbClr val="000000"/>
                </a:solidFill>
                <a:latin typeface="Open Sans"/>
                <a:ea typeface="Open Sans"/>
                <a:cs typeface="Open Sans"/>
                <a:sym typeface="Open Sans"/>
              </a:rPr>
              <a:t>inking </a:t>
            </a:r>
            <a:r>
              <a:rPr b="1" lang="nl" sz="4800">
                <a:solidFill>
                  <a:schemeClr val="accent1"/>
                </a:solidFill>
                <a:latin typeface="Open Sans"/>
                <a:ea typeface="Open Sans"/>
                <a:cs typeface="Open Sans"/>
                <a:sym typeface="Open Sans"/>
              </a:rPr>
              <a:t>O</a:t>
            </a:r>
            <a:r>
              <a:rPr lang="nl" sz="4800">
                <a:solidFill>
                  <a:srgbClr val="000000"/>
                </a:solidFill>
                <a:latin typeface="Open Sans"/>
                <a:ea typeface="Open Sans"/>
                <a:cs typeface="Open Sans"/>
                <a:sym typeface="Open Sans"/>
              </a:rPr>
              <a:t>rganisations</a:t>
            </a:r>
            <a:endParaRPr sz="4800">
              <a:solidFill>
                <a:srgbClr val="000000"/>
              </a:solidFill>
              <a:latin typeface="Open Sans"/>
              <a:ea typeface="Open Sans"/>
              <a:cs typeface="Open Sans"/>
              <a:sym typeface="Open Sans"/>
            </a:endParaRPr>
          </a:p>
        </p:txBody>
      </p:sp>
      <p:sp>
        <p:nvSpPr>
          <p:cNvPr id="166" name="Google Shape;166;p31"/>
          <p:cNvSpPr txBox="1"/>
          <p:nvPr>
            <p:ph idx="12" type="sldNum"/>
          </p:nvPr>
        </p:nvSpPr>
        <p:spPr>
          <a:xfrm>
            <a:off x="8164677" y="4855953"/>
            <a:ext cx="682500" cy="196200"/>
          </a:xfrm>
          <a:prstGeom prst="rect">
            <a:avLst/>
          </a:prstGeom>
          <a:noFill/>
          <a:ln>
            <a:noFill/>
          </a:ln>
        </p:spPr>
        <p:txBody>
          <a:bodyPr anchorCtr="0" anchor="ctr" bIns="39550" lIns="39550" spcFirstLastPara="1" rIns="39550" wrap="square" tIns="39550">
            <a:noAutofit/>
          </a:bodyPr>
          <a:lstStyle/>
          <a:p>
            <a:pPr indent="0" lvl="0" marL="0" rtl="0" algn="r">
              <a:spcBef>
                <a:spcPts val="0"/>
              </a:spcBef>
              <a:spcAft>
                <a:spcPts val="0"/>
              </a:spcAft>
              <a:buClr>
                <a:srgbClr val="000000"/>
              </a:buClr>
              <a:buFont typeface="Arial"/>
              <a:buNone/>
            </a:pPr>
            <a:fld id="{00000000-1234-1234-1234-123412341234}" type="slidenum">
              <a:rPr lang="nl"/>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2"/>
          <p:cNvPicPr preferRelativeResize="0"/>
          <p:nvPr/>
        </p:nvPicPr>
        <p:blipFill rotWithShape="1">
          <a:blip r:embed="rId3">
            <a:alphaModFix/>
          </a:blip>
          <a:srcRect b="0" l="0" r="0" t="0"/>
          <a:stretch/>
        </p:blipFill>
        <p:spPr>
          <a:xfrm>
            <a:off x="1635259" y="294636"/>
            <a:ext cx="5873474" cy="4554225"/>
          </a:xfrm>
          <a:prstGeom prst="rect">
            <a:avLst/>
          </a:prstGeom>
          <a:solidFill>
            <a:srgbClr val="EEEEEE"/>
          </a:solid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3"/>
          <p:cNvPicPr preferRelativeResize="0"/>
          <p:nvPr/>
        </p:nvPicPr>
        <p:blipFill rotWithShape="1">
          <a:blip r:embed="rId3">
            <a:alphaModFix/>
          </a:blip>
          <a:srcRect b="0" l="0" r="0" t="0"/>
          <a:stretch/>
        </p:blipFill>
        <p:spPr>
          <a:xfrm>
            <a:off x="4413533" y="897178"/>
            <a:ext cx="4135481" cy="3206608"/>
          </a:xfrm>
          <a:prstGeom prst="rect">
            <a:avLst/>
          </a:prstGeom>
          <a:solidFill>
            <a:srgbClr val="EEEEEE"/>
          </a:solidFill>
          <a:ln cap="sq" cmpd="sng" w="114300">
            <a:solidFill>
              <a:srgbClr val="D8D8D8"/>
            </a:solidFill>
            <a:prstDash val="solid"/>
            <a:miter lim="8000"/>
            <a:headEnd len="sm" w="sm" type="none"/>
            <a:tailEnd len="sm" w="sm" type="none"/>
          </a:ln>
        </p:spPr>
      </p:pic>
      <p:sp>
        <p:nvSpPr>
          <p:cNvPr id="177" name="Google Shape;177;p33"/>
          <p:cNvSpPr/>
          <p:nvPr/>
        </p:nvSpPr>
        <p:spPr>
          <a:xfrm>
            <a:off x="923482" y="384263"/>
            <a:ext cx="3078600" cy="4187100"/>
          </a:xfrm>
          <a:prstGeom prst="rect">
            <a:avLst/>
          </a:prstGeom>
          <a:solidFill>
            <a:schemeClr val="lt1"/>
          </a:solidFill>
          <a:ln cap="sq" cmpd="sng" w="114300">
            <a:solidFill>
              <a:srgbClr val="D8D8D8"/>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78" name="Google Shape;178;p33"/>
          <p:cNvGrpSpPr/>
          <p:nvPr/>
        </p:nvGrpSpPr>
        <p:grpSpPr>
          <a:xfrm>
            <a:off x="1109938" y="613864"/>
            <a:ext cx="2734746" cy="3782800"/>
            <a:chOff x="-29" y="0"/>
            <a:chExt cx="3007529" cy="4520554"/>
          </a:xfrm>
        </p:grpSpPr>
        <p:sp>
          <p:nvSpPr>
            <p:cNvPr id="179" name="Google Shape;179;p33"/>
            <p:cNvSpPr/>
            <p:nvPr/>
          </p:nvSpPr>
          <p:spPr>
            <a:xfrm>
              <a:off x="0" y="3883354"/>
              <a:ext cx="3007500" cy="637200"/>
            </a:xfrm>
            <a:prstGeom prst="rect">
              <a:avLst/>
            </a:prstGeom>
            <a:solidFill>
              <a:srgbClr val="FFF27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0" name="Google Shape;180;p33"/>
            <p:cNvSpPr txBox="1"/>
            <p:nvPr/>
          </p:nvSpPr>
          <p:spPr>
            <a:xfrm>
              <a:off x="0" y="3883354"/>
              <a:ext cx="3007500" cy="637200"/>
            </a:xfrm>
            <a:prstGeom prst="rect">
              <a:avLst/>
            </a:prstGeom>
            <a:noFill/>
            <a:ln>
              <a:noFill/>
            </a:ln>
          </p:spPr>
          <p:txBody>
            <a:bodyPr anchorCtr="0" anchor="ctr" bIns="64000" lIns="64000" spcFirstLastPara="1" rIns="64000" wrap="square" tIns="64000">
              <a:noAutofit/>
            </a:bodyPr>
            <a:lstStyle/>
            <a:p>
              <a:pPr indent="0" lvl="0" marL="0" marR="0" rtl="0" algn="ctr">
                <a:lnSpc>
                  <a:spcPct val="90000"/>
                </a:lnSpc>
                <a:spcBef>
                  <a:spcPts val="0"/>
                </a:spcBef>
                <a:spcAft>
                  <a:spcPts val="0"/>
                </a:spcAft>
                <a:buClr>
                  <a:schemeClr val="dk1"/>
                </a:buClr>
                <a:buSzPts val="1100"/>
                <a:buFont typeface="Arial"/>
                <a:buNone/>
              </a:pPr>
              <a:r>
                <a:rPr lang="nl" sz="1200">
                  <a:solidFill>
                    <a:schemeClr val="dk1"/>
                  </a:solidFill>
                  <a:latin typeface="Open Sans"/>
                  <a:ea typeface="Open Sans"/>
                  <a:cs typeface="Open Sans"/>
                  <a:sym typeface="Open Sans"/>
                </a:rPr>
                <a:t>Impact on quality and</a:t>
              </a:r>
              <a:endParaRPr sz="1200">
                <a:solidFill>
                  <a:schemeClr val="dk1"/>
                </a:solidFill>
                <a:latin typeface="Open Sans"/>
                <a:ea typeface="Open Sans"/>
                <a:cs typeface="Open Sans"/>
                <a:sym typeface="Open Sans"/>
              </a:endParaRPr>
            </a:p>
            <a:p>
              <a:pPr indent="0" lvl="0" marL="0" marR="0" rtl="0" algn="ctr">
                <a:lnSpc>
                  <a:spcPct val="90000"/>
                </a:lnSpc>
                <a:spcBef>
                  <a:spcPts val="0"/>
                </a:spcBef>
                <a:spcAft>
                  <a:spcPts val="0"/>
                </a:spcAft>
                <a:buSzPts val="1100"/>
                <a:buNone/>
              </a:pPr>
              <a:r>
                <a:rPr lang="nl" sz="1200">
                  <a:solidFill>
                    <a:schemeClr val="dk1"/>
                  </a:solidFill>
                  <a:latin typeface="Open Sans"/>
                  <a:ea typeface="Open Sans"/>
                  <a:cs typeface="Open Sans"/>
                  <a:sym typeface="Open Sans"/>
                </a:rPr>
                <a:t>service efficiency</a:t>
              </a:r>
              <a:endParaRPr sz="1200">
                <a:solidFill>
                  <a:schemeClr val="dk1"/>
                </a:solidFill>
                <a:latin typeface="Open Sans"/>
                <a:ea typeface="Open Sans"/>
                <a:cs typeface="Open Sans"/>
                <a:sym typeface="Open Sans"/>
              </a:endParaRPr>
            </a:p>
          </p:txBody>
        </p:sp>
        <p:sp>
          <p:nvSpPr>
            <p:cNvPr id="181" name="Google Shape;181;p33"/>
            <p:cNvSpPr/>
            <p:nvPr/>
          </p:nvSpPr>
          <p:spPr>
            <a:xfrm rot="10800000">
              <a:off x="-29" y="2913110"/>
              <a:ext cx="3007500" cy="979800"/>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2" name="Google Shape;182;p33"/>
            <p:cNvSpPr txBox="1"/>
            <p:nvPr/>
          </p:nvSpPr>
          <p:spPr>
            <a:xfrm>
              <a:off x="0" y="2913056"/>
              <a:ext cx="3007500" cy="636600"/>
            </a:xfrm>
            <a:prstGeom prst="rect">
              <a:avLst/>
            </a:prstGeom>
            <a:noFill/>
            <a:ln>
              <a:noFill/>
            </a:ln>
          </p:spPr>
          <p:txBody>
            <a:bodyPr anchorCtr="0" anchor="ctr" bIns="64000" lIns="64000" spcFirstLastPara="1" rIns="64000" wrap="square" tIns="64000">
              <a:noAutofit/>
            </a:bodyPr>
            <a:lstStyle/>
            <a:p>
              <a:pPr indent="0" lvl="0" marL="0" marR="0" rtl="0" algn="ctr">
                <a:lnSpc>
                  <a:spcPct val="90000"/>
                </a:lnSpc>
                <a:spcBef>
                  <a:spcPts val="0"/>
                </a:spcBef>
                <a:spcAft>
                  <a:spcPts val="0"/>
                </a:spcAft>
                <a:buClr>
                  <a:schemeClr val="dk1"/>
                </a:buClr>
                <a:buSzPts val="1100"/>
                <a:buFont typeface="Arial"/>
                <a:buNone/>
              </a:pPr>
              <a:r>
                <a:rPr lang="nl" sz="1200">
                  <a:solidFill>
                    <a:schemeClr val="dk1"/>
                  </a:solidFill>
                  <a:latin typeface="Open Sans"/>
                  <a:ea typeface="Open Sans"/>
                  <a:cs typeface="Open Sans"/>
                  <a:sym typeface="Open Sans"/>
                </a:rPr>
                <a:t>Multiple costs to </a:t>
              </a:r>
              <a:endParaRPr sz="1200">
                <a:solidFill>
                  <a:schemeClr val="dk1"/>
                </a:solidFill>
                <a:latin typeface="Open Sans"/>
                <a:ea typeface="Open Sans"/>
                <a:cs typeface="Open Sans"/>
                <a:sym typeface="Open Sans"/>
              </a:endParaRPr>
            </a:p>
            <a:p>
              <a:pPr indent="0" lvl="0" marL="0" marR="0" rtl="0" algn="ctr">
                <a:lnSpc>
                  <a:spcPct val="90000"/>
                </a:lnSpc>
                <a:spcBef>
                  <a:spcPts val="0"/>
                </a:spcBef>
                <a:spcAft>
                  <a:spcPts val="0"/>
                </a:spcAft>
                <a:buSzPts val="1100"/>
                <a:buNone/>
              </a:pPr>
              <a:r>
                <a:rPr lang="nl" sz="1200">
                  <a:solidFill>
                    <a:schemeClr val="dk1"/>
                  </a:solidFill>
                  <a:latin typeface="Open Sans"/>
                  <a:ea typeface="Open Sans"/>
                  <a:cs typeface="Open Sans"/>
                  <a:sym typeface="Open Sans"/>
                </a:rPr>
                <a:t>link information</a:t>
              </a:r>
              <a:endParaRPr sz="1200">
                <a:solidFill>
                  <a:schemeClr val="dk1"/>
                </a:solidFill>
                <a:latin typeface="Open Sans"/>
                <a:ea typeface="Open Sans"/>
                <a:cs typeface="Open Sans"/>
                <a:sym typeface="Open Sans"/>
              </a:endParaRPr>
            </a:p>
          </p:txBody>
        </p:sp>
        <p:sp>
          <p:nvSpPr>
            <p:cNvPr id="183" name="Google Shape;183;p33"/>
            <p:cNvSpPr/>
            <p:nvPr/>
          </p:nvSpPr>
          <p:spPr>
            <a:xfrm rot="10800000">
              <a:off x="-29" y="1942812"/>
              <a:ext cx="3007500" cy="979800"/>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4" name="Google Shape;184;p33"/>
            <p:cNvSpPr txBox="1"/>
            <p:nvPr/>
          </p:nvSpPr>
          <p:spPr>
            <a:xfrm>
              <a:off x="0" y="1942758"/>
              <a:ext cx="3007500" cy="636600"/>
            </a:xfrm>
            <a:prstGeom prst="rect">
              <a:avLst/>
            </a:prstGeom>
            <a:noFill/>
            <a:ln>
              <a:noFill/>
            </a:ln>
          </p:spPr>
          <p:txBody>
            <a:bodyPr anchorCtr="0" anchor="ctr" bIns="64000" lIns="64000" spcFirstLastPara="1" rIns="64000" wrap="square" tIns="64000">
              <a:noAutofit/>
            </a:bodyPr>
            <a:lstStyle/>
            <a:p>
              <a:pPr indent="0" lvl="0" marL="0" marR="0" rtl="0" algn="ctr">
                <a:lnSpc>
                  <a:spcPct val="90000"/>
                </a:lnSpc>
                <a:spcBef>
                  <a:spcPts val="0"/>
                </a:spcBef>
                <a:spcAft>
                  <a:spcPts val="0"/>
                </a:spcAft>
                <a:buClr>
                  <a:schemeClr val="dk1"/>
                </a:buClr>
                <a:buSzPts val="1100"/>
                <a:buFont typeface="Arial"/>
                <a:buNone/>
              </a:pPr>
              <a:r>
                <a:rPr lang="nl" sz="1200">
                  <a:solidFill>
                    <a:schemeClr val="dk1"/>
                  </a:solidFill>
                  <a:latin typeface="Open Sans"/>
                  <a:ea typeface="Open Sans"/>
                  <a:cs typeface="Open Sans"/>
                  <a:sym typeface="Open Sans"/>
                </a:rPr>
                <a:t>Authentic sources exist</a:t>
              </a:r>
              <a:endParaRPr sz="1200">
                <a:solidFill>
                  <a:schemeClr val="dk1"/>
                </a:solidFill>
                <a:latin typeface="Open Sans"/>
                <a:ea typeface="Open Sans"/>
                <a:cs typeface="Open Sans"/>
                <a:sym typeface="Open Sans"/>
              </a:endParaRPr>
            </a:p>
            <a:p>
              <a:pPr indent="0" lvl="0" marL="0" marR="0" rtl="0" algn="ctr">
                <a:lnSpc>
                  <a:spcPct val="90000"/>
                </a:lnSpc>
                <a:spcBef>
                  <a:spcPts val="0"/>
                </a:spcBef>
                <a:spcAft>
                  <a:spcPts val="0"/>
                </a:spcAft>
                <a:buSzPts val="1100"/>
                <a:buNone/>
              </a:pPr>
              <a:r>
                <a:rPr lang="nl" sz="1200">
                  <a:solidFill>
                    <a:schemeClr val="dk1"/>
                  </a:solidFill>
                  <a:latin typeface="Open Sans"/>
                  <a:ea typeface="Open Sans"/>
                  <a:cs typeface="Open Sans"/>
                  <a:sym typeface="Open Sans"/>
                </a:rPr>
                <a:t>as silos</a:t>
              </a:r>
              <a:endParaRPr sz="1200">
                <a:solidFill>
                  <a:schemeClr val="dk1"/>
                </a:solidFill>
                <a:latin typeface="Open Sans"/>
                <a:ea typeface="Open Sans"/>
                <a:cs typeface="Open Sans"/>
                <a:sym typeface="Open Sans"/>
              </a:endParaRPr>
            </a:p>
          </p:txBody>
        </p:sp>
        <p:sp>
          <p:nvSpPr>
            <p:cNvPr id="185" name="Google Shape;185;p33"/>
            <p:cNvSpPr/>
            <p:nvPr/>
          </p:nvSpPr>
          <p:spPr>
            <a:xfrm rot="10800000">
              <a:off x="-29" y="972514"/>
              <a:ext cx="3007500" cy="979800"/>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6" name="Google Shape;186;p33"/>
            <p:cNvSpPr txBox="1"/>
            <p:nvPr/>
          </p:nvSpPr>
          <p:spPr>
            <a:xfrm>
              <a:off x="0" y="972460"/>
              <a:ext cx="3007500" cy="636600"/>
            </a:xfrm>
            <a:prstGeom prst="rect">
              <a:avLst/>
            </a:prstGeom>
            <a:noFill/>
            <a:ln>
              <a:noFill/>
            </a:ln>
          </p:spPr>
          <p:txBody>
            <a:bodyPr anchorCtr="0" anchor="ctr" bIns="64000" lIns="64000" spcFirstLastPara="1" rIns="64000" wrap="square" tIns="64000">
              <a:noAutofit/>
            </a:bodyPr>
            <a:lstStyle/>
            <a:p>
              <a:pPr indent="0" lvl="0" marL="0" marR="0" rtl="0" algn="ctr">
                <a:lnSpc>
                  <a:spcPct val="90000"/>
                </a:lnSpc>
                <a:spcBef>
                  <a:spcPts val="0"/>
                </a:spcBef>
                <a:spcAft>
                  <a:spcPts val="0"/>
                </a:spcAft>
                <a:buNone/>
              </a:pPr>
              <a:r>
                <a:rPr lang="nl" sz="1200">
                  <a:solidFill>
                    <a:schemeClr val="dk1"/>
                  </a:solidFill>
                  <a:latin typeface="Open Sans"/>
                  <a:ea typeface="Open Sans"/>
                  <a:cs typeface="Open Sans"/>
                  <a:sym typeface="Open Sans"/>
                </a:rPr>
                <a:t>Information is structured/modelled from only one perspective</a:t>
              </a:r>
              <a:endParaRPr sz="1100">
                <a:latin typeface="Open Sans"/>
                <a:ea typeface="Open Sans"/>
                <a:cs typeface="Open Sans"/>
                <a:sym typeface="Open Sans"/>
              </a:endParaRPr>
            </a:p>
          </p:txBody>
        </p:sp>
        <p:sp>
          <p:nvSpPr>
            <p:cNvPr id="187" name="Google Shape;187;p33"/>
            <p:cNvSpPr/>
            <p:nvPr/>
          </p:nvSpPr>
          <p:spPr>
            <a:xfrm rot="10800000">
              <a:off x="-29" y="54"/>
              <a:ext cx="3007500" cy="979800"/>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8" name="Google Shape;188;p33"/>
            <p:cNvSpPr txBox="1"/>
            <p:nvPr/>
          </p:nvSpPr>
          <p:spPr>
            <a:xfrm>
              <a:off x="0" y="0"/>
              <a:ext cx="3007500" cy="636600"/>
            </a:xfrm>
            <a:prstGeom prst="rect">
              <a:avLst/>
            </a:prstGeom>
            <a:noFill/>
            <a:ln>
              <a:noFill/>
            </a:ln>
          </p:spPr>
          <p:txBody>
            <a:bodyPr anchorCtr="0" anchor="ctr" bIns="64000" lIns="64000" spcFirstLastPara="1" rIns="64000" wrap="square" tIns="64000">
              <a:noAutofit/>
            </a:bodyPr>
            <a:lstStyle/>
            <a:p>
              <a:pPr indent="0" lvl="0" marL="0" marR="0" rtl="0" algn="ctr">
                <a:lnSpc>
                  <a:spcPct val="90000"/>
                </a:lnSpc>
                <a:spcBef>
                  <a:spcPts val="0"/>
                </a:spcBef>
                <a:spcAft>
                  <a:spcPts val="0"/>
                </a:spcAft>
                <a:buNone/>
              </a:pPr>
              <a:r>
                <a:rPr lang="nl" sz="1200">
                  <a:solidFill>
                    <a:schemeClr val="dk1"/>
                  </a:solidFill>
                  <a:latin typeface="Open Sans"/>
                  <a:ea typeface="Open Sans"/>
                  <a:cs typeface="Open Sans"/>
                  <a:sym typeface="Open Sans"/>
                </a:rPr>
                <a:t>Applications look at the real world from different perspectives</a:t>
              </a:r>
              <a:endParaRPr sz="1100">
                <a:latin typeface="Open Sans"/>
                <a:ea typeface="Open Sans"/>
                <a:cs typeface="Open Sans"/>
                <a:sym typeface="Open Sa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4"/>
          <p:cNvPicPr preferRelativeResize="0"/>
          <p:nvPr/>
        </p:nvPicPr>
        <p:blipFill rotWithShape="1">
          <a:blip r:embed="rId3">
            <a:alphaModFix/>
          </a:blip>
          <a:srcRect b="7813" l="0" r="0" t="7813"/>
          <a:stretch/>
        </p:blipFill>
        <p:spPr>
          <a:xfrm>
            <a:off x="1888700" y="2124800"/>
            <a:ext cx="5366599" cy="3018699"/>
          </a:xfrm>
          <a:prstGeom prst="rect">
            <a:avLst/>
          </a:prstGeom>
          <a:noFill/>
          <a:ln>
            <a:noFill/>
          </a:ln>
        </p:spPr>
      </p:pic>
      <p:sp>
        <p:nvSpPr>
          <p:cNvPr id="194" name="Google Shape;194;p34"/>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nl" sz="2400" u="none" cap="none" strike="noStrike">
                <a:solidFill>
                  <a:srgbClr val="000000"/>
                </a:solidFill>
                <a:latin typeface="Proxima Nova"/>
                <a:ea typeface="Proxima Nova"/>
                <a:cs typeface="Proxima Nova"/>
                <a:sym typeface="Proxima Nova"/>
              </a:rPr>
              <a:t>      Interoperabilit</a:t>
            </a:r>
            <a:r>
              <a:rPr b="1" lang="nl" sz="2400">
                <a:latin typeface="Proxima Nova"/>
                <a:ea typeface="Proxima Nova"/>
                <a:cs typeface="Proxima Nova"/>
                <a:sym typeface="Proxima Nova"/>
              </a:rPr>
              <a:t>y</a:t>
            </a:r>
            <a:endParaRPr b="1" i="0" sz="2400" u="none" cap="none" strike="noStrike">
              <a:solidFill>
                <a:srgbClr val="000000"/>
              </a:solidFill>
              <a:latin typeface="Proxima Nova"/>
              <a:ea typeface="Proxima Nova"/>
              <a:cs typeface="Proxima Nova"/>
              <a:sym typeface="Proxima Nova"/>
            </a:endParaRPr>
          </a:p>
        </p:txBody>
      </p:sp>
      <p:cxnSp>
        <p:nvCxnSpPr>
          <p:cNvPr id="195" name="Google Shape;195;p34"/>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96" name="Google Shape;196;p34"/>
          <p:cNvSpPr txBox="1"/>
          <p:nvPr>
            <p:ph idx="4294967295" type="body"/>
          </p:nvPr>
        </p:nvSpPr>
        <p:spPr>
          <a:xfrm>
            <a:off x="384725" y="109920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100"/>
              <a:buNone/>
            </a:pPr>
            <a:r>
              <a:rPr lang="nl" sz="2000"/>
              <a:t>The ability of different autonomous organizations or systems to </a:t>
            </a:r>
            <a:r>
              <a:rPr b="1" lang="nl" sz="2000"/>
              <a:t>communicate and collaborate</a:t>
            </a:r>
            <a:r>
              <a:rPr lang="nl" sz="2000"/>
              <a:t> with each other.</a:t>
            </a:r>
            <a:endParaRPr sz="2000"/>
          </a:p>
        </p:txBody>
      </p:sp>
      <p:pic>
        <p:nvPicPr>
          <p:cNvPr id="197" name="Google Shape;197;p34"/>
          <p:cNvPicPr preferRelativeResize="0"/>
          <p:nvPr/>
        </p:nvPicPr>
        <p:blipFill rotWithShape="1">
          <a:blip r:embed="rId4">
            <a:alphaModFix/>
          </a:blip>
          <a:srcRect b="0" l="0" r="0" t="0"/>
          <a:stretch/>
        </p:blipFill>
        <p:spPr>
          <a:xfrm>
            <a:off x="609875" y="306025"/>
            <a:ext cx="319350" cy="31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nl" sz="2400" u="none" cap="none" strike="noStrike">
                <a:solidFill>
                  <a:srgbClr val="000000"/>
                </a:solidFill>
                <a:latin typeface="Proxima Nova"/>
                <a:ea typeface="Proxima Nova"/>
                <a:cs typeface="Proxima Nova"/>
                <a:sym typeface="Proxima Nova"/>
              </a:rPr>
              <a:t>      Interoperabilit</a:t>
            </a:r>
            <a:r>
              <a:rPr b="1" lang="nl" sz="2400">
                <a:latin typeface="Proxima Nova"/>
                <a:ea typeface="Proxima Nova"/>
                <a:cs typeface="Proxima Nova"/>
                <a:sym typeface="Proxima Nova"/>
              </a:rPr>
              <a:t>y</a:t>
            </a:r>
            <a:r>
              <a:rPr b="1" i="0" lang="nl" sz="2400" u="none" cap="none" strike="noStrike">
                <a:solidFill>
                  <a:srgbClr val="000000"/>
                </a:solidFill>
                <a:latin typeface="Proxima Nova"/>
                <a:ea typeface="Proxima Nova"/>
                <a:cs typeface="Proxima Nova"/>
                <a:sym typeface="Proxima Nova"/>
              </a:rPr>
              <a:t>: 4 </a:t>
            </a:r>
            <a:r>
              <a:rPr b="1" lang="nl" sz="2400">
                <a:latin typeface="Proxima Nova"/>
                <a:ea typeface="Proxima Nova"/>
                <a:cs typeface="Proxima Nova"/>
                <a:sym typeface="Proxima Nova"/>
              </a:rPr>
              <a:t>levels</a:t>
            </a:r>
            <a:endParaRPr b="1" i="0" sz="2400" u="none" cap="none" strike="noStrike">
              <a:solidFill>
                <a:srgbClr val="000000"/>
              </a:solidFill>
              <a:latin typeface="Proxima Nova"/>
              <a:ea typeface="Proxima Nova"/>
              <a:cs typeface="Proxima Nova"/>
              <a:sym typeface="Proxima Nova"/>
            </a:endParaRPr>
          </a:p>
        </p:txBody>
      </p:sp>
      <p:sp>
        <p:nvSpPr>
          <p:cNvPr id="203" name="Google Shape;203;p35"/>
          <p:cNvSpPr/>
          <p:nvPr/>
        </p:nvSpPr>
        <p:spPr>
          <a:xfrm>
            <a:off x="2239113" y="2100600"/>
            <a:ext cx="3614700" cy="319500"/>
          </a:xfrm>
          <a:prstGeom prst="roundRect">
            <a:avLst>
              <a:gd fmla="val 16667" name="adj"/>
            </a:avLst>
          </a:prstGeom>
          <a:solidFill>
            <a:srgbClr val="F3F3F3"/>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 sz="1700" u="none" cap="none" strike="noStrike">
                <a:solidFill>
                  <a:srgbClr val="000000"/>
                </a:solidFill>
                <a:latin typeface="Open Sans"/>
                <a:ea typeface="Open Sans"/>
                <a:cs typeface="Open Sans"/>
                <a:sym typeface="Open Sans"/>
              </a:rPr>
              <a:t>Organisation</a:t>
            </a:r>
            <a:r>
              <a:rPr b="1" lang="nl" sz="1700">
                <a:latin typeface="Open Sans"/>
                <a:ea typeface="Open Sans"/>
                <a:cs typeface="Open Sans"/>
                <a:sym typeface="Open Sans"/>
              </a:rPr>
              <a:t>al</a:t>
            </a:r>
            <a:r>
              <a:rPr b="1" i="0" lang="nl" sz="1700" u="none" cap="none" strike="noStrike">
                <a:solidFill>
                  <a:srgbClr val="000000"/>
                </a:solidFill>
                <a:latin typeface="Open Sans"/>
                <a:ea typeface="Open Sans"/>
                <a:cs typeface="Open Sans"/>
                <a:sym typeface="Open Sans"/>
              </a:rPr>
              <a:t> </a:t>
            </a:r>
            <a:r>
              <a:rPr i="0" lang="nl" sz="1700" u="none" cap="none" strike="noStrike">
                <a:solidFill>
                  <a:srgbClr val="000000"/>
                </a:solidFill>
                <a:latin typeface="Open Sans"/>
                <a:ea typeface="Open Sans"/>
                <a:cs typeface="Open Sans"/>
                <a:sym typeface="Open Sans"/>
              </a:rPr>
              <a:t>interoperabili</a:t>
            </a:r>
            <a:r>
              <a:rPr lang="nl" sz="1700">
                <a:latin typeface="Open Sans"/>
                <a:ea typeface="Open Sans"/>
                <a:cs typeface="Open Sans"/>
                <a:sym typeface="Open Sans"/>
              </a:rPr>
              <a:t>ty</a:t>
            </a:r>
            <a:endParaRPr i="0" sz="1700" u="none" cap="none" strike="noStrike">
              <a:solidFill>
                <a:srgbClr val="000000"/>
              </a:solidFill>
              <a:latin typeface="Open Sans"/>
              <a:ea typeface="Open Sans"/>
              <a:cs typeface="Open Sans"/>
              <a:sym typeface="Open Sans"/>
            </a:endParaRPr>
          </a:p>
        </p:txBody>
      </p:sp>
      <p:sp>
        <p:nvSpPr>
          <p:cNvPr id="204" name="Google Shape;204;p35"/>
          <p:cNvSpPr/>
          <p:nvPr/>
        </p:nvSpPr>
        <p:spPr>
          <a:xfrm>
            <a:off x="2239113" y="2723400"/>
            <a:ext cx="3614700" cy="319500"/>
          </a:xfrm>
          <a:prstGeom prst="roundRect">
            <a:avLst>
              <a:gd fmla="val 16667" name="adj"/>
            </a:avLst>
          </a:prstGeom>
          <a:solidFill>
            <a:srgbClr val="F3F3F3"/>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 sz="1700" u="none" cap="none" strike="noStrike">
                <a:solidFill>
                  <a:srgbClr val="000000"/>
                </a:solidFill>
                <a:latin typeface="Open Sans"/>
                <a:ea typeface="Open Sans"/>
                <a:cs typeface="Open Sans"/>
                <a:sym typeface="Open Sans"/>
              </a:rPr>
              <a:t>Semanti</a:t>
            </a:r>
            <a:r>
              <a:rPr b="1" lang="nl" sz="1700">
                <a:latin typeface="Open Sans"/>
                <a:ea typeface="Open Sans"/>
                <a:cs typeface="Open Sans"/>
                <a:sym typeface="Open Sans"/>
              </a:rPr>
              <a:t>c</a:t>
            </a:r>
            <a:r>
              <a:rPr i="0" lang="nl" sz="1700" u="none" cap="none" strike="noStrike">
                <a:solidFill>
                  <a:srgbClr val="000000"/>
                </a:solidFill>
                <a:latin typeface="Open Sans"/>
                <a:ea typeface="Open Sans"/>
                <a:cs typeface="Open Sans"/>
                <a:sym typeface="Open Sans"/>
              </a:rPr>
              <a:t> interoperabilit</a:t>
            </a:r>
            <a:r>
              <a:rPr lang="nl" sz="1700">
                <a:latin typeface="Open Sans"/>
                <a:ea typeface="Open Sans"/>
                <a:cs typeface="Open Sans"/>
                <a:sym typeface="Open Sans"/>
              </a:rPr>
              <a:t>y</a:t>
            </a:r>
            <a:endParaRPr i="0" sz="1700" u="none" cap="none" strike="noStrike">
              <a:solidFill>
                <a:srgbClr val="000000"/>
              </a:solidFill>
              <a:latin typeface="Open Sans"/>
              <a:ea typeface="Open Sans"/>
              <a:cs typeface="Open Sans"/>
              <a:sym typeface="Open Sans"/>
            </a:endParaRPr>
          </a:p>
        </p:txBody>
      </p:sp>
      <p:sp>
        <p:nvSpPr>
          <p:cNvPr id="205" name="Google Shape;205;p35"/>
          <p:cNvSpPr/>
          <p:nvPr/>
        </p:nvSpPr>
        <p:spPr>
          <a:xfrm>
            <a:off x="2239113" y="3346200"/>
            <a:ext cx="3614700" cy="319500"/>
          </a:xfrm>
          <a:prstGeom prst="roundRect">
            <a:avLst>
              <a:gd fmla="val 16667" name="adj"/>
            </a:avLst>
          </a:prstGeom>
          <a:solidFill>
            <a:srgbClr val="F3F3F3"/>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 sz="1700" u="none" cap="none" strike="noStrike">
                <a:solidFill>
                  <a:srgbClr val="000000"/>
                </a:solidFill>
                <a:latin typeface="Open Sans"/>
                <a:ea typeface="Open Sans"/>
                <a:cs typeface="Open Sans"/>
                <a:sym typeface="Open Sans"/>
              </a:rPr>
              <a:t>Techni</a:t>
            </a:r>
            <a:r>
              <a:rPr b="1" lang="nl" sz="1700">
                <a:latin typeface="Open Sans"/>
                <a:ea typeface="Open Sans"/>
                <a:cs typeface="Open Sans"/>
                <a:sym typeface="Open Sans"/>
              </a:rPr>
              <a:t>cal</a:t>
            </a:r>
            <a:r>
              <a:rPr b="1" i="0" lang="nl" sz="1700" u="none" cap="none" strike="noStrike">
                <a:solidFill>
                  <a:srgbClr val="000000"/>
                </a:solidFill>
                <a:latin typeface="Open Sans"/>
                <a:ea typeface="Open Sans"/>
                <a:cs typeface="Open Sans"/>
                <a:sym typeface="Open Sans"/>
              </a:rPr>
              <a:t> </a:t>
            </a:r>
            <a:r>
              <a:rPr i="0" lang="nl" sz="1700" u="none" cap="none" strike="noStrike">
                <a:solidFill>
                  <a:srgbClr val="000000"/>
                </a:solidFill>
                <a:latin typeface="Open Sans"/>
                <a:ea typeface="Open Sans"/>
                <a:cs typeface="Open Sans"/>
                <a:sym typeface="Open Sans"/>
              </a:rPr>
              <a:t>interoperabili</a:t>
            </a:r>
            <a:r>
              <a:rPr lang="nl" sz="1700">
                <a:latin typeface="Open Sans"/>
                <a:ea typeface="Open Sans"/>
                <a:cs typeface="Open Sans"/>
                <a:sym typeface="Open Sans"/>
              </a:rPr>
              <a:t>ty</a:t>
            </a:r>
            <a:endParaRPr i="0" sz="1700" u="none" cap="none" strike="noStrike">
              <a:solidFill>
                <a:srgbClr val="000000"/>
              </a:solidFill>
              <a:latin typeface="Open Sans"/>
              <a:ea typeface="Open Sans"/>
              <a:cs typeface="Open Sans"/>
              <a:sym typeface="Open Sans"/>
            </a:endParaRPr>
          </a:p>
        </p:txBody>
      </p:sp>
      <p:sp>
        <p:nvSpPr>
          <p:cNvPr id="206" name="Google Shape;206;p35"/>
          <p:cNvSpPr/>
          <p:nvPr/>
        </p:nvSpPr>
        <p:spPr>
          <a:xfrm>
            <a:off x="2239113" y="1477800"/>
            <a:ext cx="3614700" cy="319500"/>
          </a:xfrm>
          <a:prstGeom prst="roundRect">
            <a:avLst>
              <a:gd fmla="val 16667" name="adj"/>
            </a:avLst>
          </a:prstGeom>
          <a:solidFill>
            <a:srgbClr val="F3F3F3"/>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 sz="1700" u="none" cap="none" strike="noStrike">
                <a:solidFill>
                  <a:srgbClr val="000000"/>
                </a:solidFill>
                <a:latin typeface="Open Sans"/>
                <a:ea typeface="Open Sans"/>
                <a:cs typeface="Open Sans"/>
                <a:sym typeface="Open Sans"/>
              </a:rPr>
              <a:t>Legal </a:t>
            </a:r>
            <a:r>
              <a:rPr i="0" lang="nl" sz="1700" u="none" cap="none" strike="noStrike">
                <a:solidFill>
                  <a:srgbClr val="000000"/>
                </a:solidFill>
                <a:latin typeface="Open Sans"/>
                <a:ea typeface="Open Sans"/>
                <a:cs typeface="Open Sans"/>
                <a:sym typeface="Open Sans"/>
              </a:rPr>
              <a:t>interoperabilit</a:t>
            </a:r>
            <a:r>
              <a:rPr lang="nl" sz="1700">
                <a:latin typeface="Open Sans"/>
                <a:ea typeface="Open Sans"/>
                <a:cs typeface="Open Sans"/>
                <a:sym typeface="Open Sans"/>
              </a:rPr>
              <a:t>y</a:t>
            </a:r>
            <a:endParaRPr i="0" sz="1700" u="none" cap="none" strike="noStrike">
              <a:solidFill>
                <a:srgbClr val="000000"/>
              </a:solidFill>
              <a:latin typeface="Open Sans"/>
              <a:ea typeface="Open Sans"/>
              <a:cs typeface="Open Sans"/>
              <a:sym typeface="Open Sans"/>
            </a:endParaRPr>
          </a:p>
        </p:txBody>
      </p:sp>
      <p:cxnSp>
        <p:nvCxnSpPr>
          <p:cNvPr id="207" name="Google Shape;207;p3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208" name="Google Shape;208;p35"/>
          <p:cNvPicPr preferRelativeResize="0"/>
          <p:nvPr/>
        </p:nvPicPr>
        <p:blipFill rotWithShape="1">
          <a:blip r:embed="rId3">
            <a:alphaModFix/>
          </a:blip>
          <a:srcRect b="0" l="0" r="0" t="0"/>
          <a:stretch/>
        </p:blipFill>
        <p:spPr>
          <a:xfrm>
            <a:off x="609875" y="306025"/>
            <a:ext cx="319350" cy="319350"/>
          </a:xfrm>
          <a:prstGeom prst="rect">
            <a:avLst/>
          </a:prstGeom>
          <a:noFill/>
          <a:ln>
            <a:noFill/>
          </a:ln>
        </p:spPr>
      </p:pic>
      <p:sp>
        <p:nvSpPr>
          <p:cNvPr id="209" name="Google Shape;209;p35"/>
          <p:cNvSpPr txBox="1"/>
          <p:nvPr/>
        </p:nvSpPr>
        <p:spPr>
          <a:xfrm>
            <a:off x="6470575" y="625375"/>
            <a:ext cx="2378400" cy="8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nl">
                <a:latin typeface="Open Sans"/>
                <a:ea typeface="Open Sans"/>
                <a:cs typeface="Open Sans"/>
                <a:sym typeface="Open Sans"/>
              </a:rPr>
              <a:t>aligned legislation between different organizations and policy areas</a:t>
            </a:r>
            <a:endParaRPr>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pen Sans"/>
              <a:ea typeface="Open Sans"/>
              <a:cs typeface="Open Sans"/>
              <a:sym typeface="Open Sans"/>
            </a:endParaRPr>
          </a:p>
        </p:txBody>
      </p:sp>
      <p:sp>
        <p:nvSpPr>
          <p:cNvPr id="210" name="Google Shape;210;p35"/>
          <p:cNvSpPr txBox="1"/>
          <p:nvPr/>
        </p:nvSpPr>
        <p:spPr>
          <a:xfrm>
            <a:off x="6765525" y="2159025"/>
            <a:ext cx="2378400" cy="8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nl">
                <a:latin typeface="Open Sans"/>
                <a:ea typeface="Open Sans"/>
                <a:cs typeface="Open Sans"/>
                <a:sym typeface="Open Sans"/>
              </a:rPr>
              <a:t>alignment of business processes between different administrations and policy areas</a:t>
            </a:r>
            <a:endParaRPr>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pen Sans"/>
              <a:ea typeface="Open Sans"/>
              <a:cs typeface="Open Sans"/>
              <a:sym typeface="Open Sans"/>
            </a:endParaRPr>
          </a:p>
        </p:txBody>
      </p:sp>
      <p:sp>
        <p:nvSpPr>
          <p:cNvPr id="211" name="Google Shape;211;p35"/>
          <p:cNvSpPr txBox="1"/>
          <p:nvPr/>
        </p:nvSpPr>
        <p:spPr>
          <a:xfrm>
            <a:off x="392200" y="2473350"/>
            <a:ext cx="1568400" cy="8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nl" sz="1400" u="none" cap="none" strike="noStrike">
                <a:solidFill>
                  <a:srgbClr val="000000"/>
                </a:solidFill>
                <a:latin typeface="Open Sans"/>
                <a:ea typeface="Open Sans"/>
                <a:cs typeface="Open Sans"/>
                <a:sym typeface="Open Sans"/>
              </a:rPr>
              <a:t>focus</a:t>
            </a:r>
            <a:r>
              <a:rPr lang="nl">
                <a:latin typeface="Open Sans"/>
                <a:ea typeface="Open Sans"/>
                <a:cs typeface="Open Sans"/>
                <a:sym typeface="Open Sans"/>
              </a:rPr>
              <a:t>es on the meaning of data elements</a:t>
            </a:r>
            <a:endParaRPr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Open Sans"/>
              <a:ea typeface="Open Sans"/>
              <a:cs typeface="Open Sans"/>
              <a:sym typeface="Open Sans"/>
            </a:endParaRPr>
          </a:p>
        </p:txBody>
      </p:sp>
      <p:sp>
        <p:nvSpPr>
          <p:cNvPr id="212" name="Google Shape;212;p35"/>
          <p:cNvSpPr txBox="1"/>
          <p:nvPr/>
        </p:nvSpPr>
        <p:spPr>
          <a:xfrm>
            <a:off x="6091575" y="3983425"/>
            <a:ext cx="2220000" cy="8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nl">
                <a:latin typeface="Open Sans"/>
                <a:ea typeface="Open Sans"/>
                <a:cs typeface="Open Sans"/>
                <a:sym typeface="Open Sans"/>
              </a:rPr>
              <a:t>relates to the</a:t>
            </a:r>
            <a:endParaRPr>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lang="nl">
                <a:latin typeface="Open Sans"/>
                <a:ea typeface="Open Sans"/>
                <a:cs typeface="Open Sans"/>
                <a:sym typeface="Open Sans"/>
              </a:rPr>
              <a:t>different protocols, formats and interfaces</a:t>
            </a:r>
            <a:endParaRPr>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latin typeface="Open Sans"/>
              <a:ea typeface="Open Sans"/>
              <a:cs typeface="Open Sans"/>
              <a:sym typeface="Open Sans"/>
            </a:endParaRPr>
          </a:p>
        </p:txBody>
      </p:sp>
      <p:cxnSp>
        <p:nvCxnSpPr>
          <p:cNvPr id="213" name="Google Shape;213;p35"/>
          <p:cNvCxnSpPr>
            <a:stCxn id="205" idx="2"/>
            <a:endCxn id="212" idx="1"/>
          </p:cNvCxnSpPr>
          <p:nvPr/>
        </p:nvCxnSpPr>
        <p:spPr>
          <a:xfrm flipH="1" rot="-5400000">
            <a:off x="4705263" y="3006900"/>
            <a:ext cx="727500" cy="2045100"/>
          </a:xfrm>
          <a:prstGeom prst="curvedConnector2">
            <a:avLst/>
          </a:prstGeom>
          <a:noFill/>
          <a:ln cap="flat" cmpd="sng" w="28575">
            <a:solidFill>
              <a:schemeClr val="dk2"/>
            </a:solidFill>
            <a:prstDash val="solid"/>
            <a:round/>
            <a:headEnd len="sm" w="sm" type="none"/>
            <a:tailEnd len="med" w="med" type="triangle"/>
          </a:ln>
        </p:spPr>
      </p:cxnSp>
      <p:cxnSp>
        <p:nvCxnSpPr>
          <p:cNvPr id="214" name="Google Shape;214;p35"/>
          <p:cNvCxnSpPr>
            <a:stCxn id="203" idx="3"/>
            <a:endCxn id="210" idx="1"/>
          </p:cNvCxnSpPr>
          <p:nvPr/>
        </p:nvCxnSpPr>
        <p:spPr>
          <a:xfrm>
            <a:off x="5853813" y="2260350"/>
            <a:ext cx="911700" cy="308400"/>
          </a:xfrm>
          <a:prstGeom prst="curvedConnector3">
            <a:avLst>
              <a:gd fmla="val 50001" name="adj1"/>
            </a:avLst>
          </a:prstGeom>
          <a:noFill/>
          <a:ln cap="flat" cmpd="sng" w="28575">
            <a:solidFill>
              <a:schemeClr val="dk2"/>
            </a:solidFill>
            <a:prstDash val="solid"/>
            <a:round/>
            <a:headEnd len="sm" w="sm" type="none"/>
            <a:tailEnd len="med" w="med" type="triangle"/>
          </a:ln>
        </p:spPr>
      </p:cxnSp>
      <p:cxnSp>
        <p:nvCxnSpPr>
          <p:cNvPr id="215" name="Google Shape;215;p35"/>
          <p:cNvCxnSpPr>
            <a:stCxn id="206" idx="3"/>
            <a:endCxn id="209" idx="1"/>
          </p:cNvCxnSpPr>
          <p:nvPr/>
        </p:nvCxnSpPr>
        <p:spPr>
          <a:xfrm flipH="1" rot="10800000">
            <a:off x="5853813" y="1035150"/>
            <a:ext cx="616800" cy="602400"/>
          </a:xfrm>
          <a:prstGeom prst="curvedConnector3">
            <a:avLst>
              <a:gd fmla="val 49997" name="adj1"/>
            </a:avLst>
          </a:prstGeom>
          <a:noFill/>
          <a:ln cap="flat" cmpd="sng" w="28575">
            <a:solidFill>
              <a:schemeClr val="dk2"/>
            </a:solidFill>
            <a:prstDash val="solid"/>
            <a:round/>
            <a:headEnd len="sm" w="sm" type="none"/>
            <a:tailEnd len="med" w="med" type="triangle"/>
          </a:ln>
        </p:spPr>
      </p:cxnSp>
      <p:cxnSp>
        <p:nvCxnSpPr>
          <p:cNvPr id="216" name="Google Shape;216;p35"/>
          <p:cNvCxnSpPr>
            <a:stCxn id="204" idx="1"/>
            <a:endCxn id="211" idx="3"/>
          </p:cNvCxnSpPr>
          <p:nvPr/>
        </p:nvCxnSpPr>
        <p:spPr>
          <a:xfrm flipH="1">
            <a:off x="1960713" y="2883150"/>
            <a:ext cx="278400" cy="600"/>
          </a:xfrm>
          <a:prstGeom prst="curvedConnector3">
            <a:avLst>
              <a:gd fmla="val 50020" name="adj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6"/>
          <p:cNvPicPr preferRelativeResize="0"/>
          <p:nvPr/>
        </p:nvPicPr>
        <p:blipFill rotWithShape="1">
          <a:blip r:embed="rId3">
            <a:alphaModFix/>
          </a:blip>
          <a:srcRect b="0" l="0" r="0" t="0"/>
          <a:stretch/>
        </p:blipFill>
        <p:spPr>
          <a:xfrm>
            <a:off x="444374" y="1045776"/>
            <a:ext cx="4993733" cy="2244425"/>
          </a:xfrm>
          <a:prstGeom prst="rect">
            <a:avLst/>
          </a:prstGeom>
          <a:noFill/>
          <a:ln>
            <a:noFill/>
          </a:ln>
        </p:spPr>
      </p:pic>
      <p:pic>
        <p:nvPicPr>
          <p:cNvPr id="222" name="Google Shape;222;p36"/>
          <p:cNvPicPr preferRelativeResize="0"/>
          <p:nvPr/>
        </p:nvPicPr>
        <p:blipFill rotWithShape="1">
          <a:blip r:embed="rId4">
            <a:alphaModFix/>
          </a:blip>
          <a:srcRect b="0" l="0" r="0" t="0"/>
          <a:stretch/>
        </p:blipFill>
        <p:spPr>
          <a:xfrm>
            <a:off x="3027939" y="2167988"/>
            <a:ext cx="4384160" cy="2311013"/>
          </a:xfrm>
          <a:prstGeom prst="rect">
            <a:avLst/>
          </a:prstGeom>
          <a:noFill/>
          <a:ln>
            <a:noFill/>
          </a:ln>
        </p:spPr>
      </p:pic>
      <p:sp>
        <p:nvSpPr>
          <p:cNvPr id="223" name="Google Shape;223;p36"/>
          <p:cNvSpPr txBox="1"/>
          <p:nvPr/>
        </p:nvSpPr>
        <p:spPr>
          <a:xfrm>
            <a:off x="444375" y="4561650"/>
            <a:ext cx="3498300" cy="238200"/>
          </a:xfrm>
          <a:prstGeom prst="rect">
            <a:avLst/>
          </a:prstGeom>
          <a:noFill/>
          <a:ln>
            <a:noFill/>
          </a:ln>
        </p:spPr>
        <p:txBody>
          <a:bodyPr anchorCtr="0" anchor="t" bIns="39550" lIns="79125" spcFirstLastPara="1" rIns="79125" wrap="square" tIns="39550">
            <a:noAutofit/>
          </a:bodyPr>
          <a:lstStyle/>
          <a:p>
            <a:pPr indent="0" lvl="0" marL="0" marR="0" rtl="0" algn="l">
              <a:lnSpc>
                <a:spcPct val="100000"/>
              </a:lnSpc>
              <a:spcBef>
                <a:spcPts val="0"/>
              </a:spcBef>
              <a:spcAft>
                <a:spcPts val="0"/>
              </a:spcAft>
              <a:buClr>
                <a:srgbClr val="000000"/>
              </a:buClr>
              <a:buSzPts val="1300"/>
              <a:buFont typeface="Arial"/>
              <a:buNone/>
            </a:pPr>
            <a:r>
              <a:rPr b="1" i="0" lang="nl" sz="1700" u="sng" cap="none" strike="noStrike">
                <a:solidFill>
                  <a:srgbClr val="373636"/>
                </a:solidFill>
                <a:highlight>
                  <a:schemeClr val="accent1"/>
                </a:highlight>
                <a:latin typeface="Proxima Nova"/>
                <a:ea typeface="Proxima Nova"/>
                <a:cs typeface="Proxima Nova"/>
                <a:sym typeface="Proxima Nova"/>
                <a:hlinkClick r:id="rId5">
                  <a:extLst>
                    <a:ext uri="{A12FA001-AC4F-418D-AE19-62706E023703}">
                      <ahyp:hlinkClr val="tx"/>
                    </a:ext>
                  </a:extLst>
                </a:hlinkClick>
              </a:rPr>
              <a:t>https://data.vlaanderen.be/ns/</a:t>
            </a:r>
            <a:r>
              <a:rPr b="1" i="0" lang="nl" sz="1700" u="none" cap="none" strike="noStrike">
                <a:solidFill>
                  <a:srgbClr val="373636"/>
                </a:solidFill>
                <a:highlight>
                  <a:schemeClr val="accent1"/>
                </a:highlight>
                <a:latin typeface="Proxima Nova"/>
                <a:ea typeface="Proxima Nova"/>
                <a:cs typeface="Proxima Nova"/>
                <a:sym typeface="Proxima Nova"/>
              </a:rPr>
              <a:t> </a:t>
            </a:r>
            <a:endParaRPr b="1" i="0" sz="1600" u="none" cap="none" strike="noStrike">
              <a:solidFill>
                <a:srgbClr val="000000"/>
              </a:solidFill>
              <a:highlight>
                <a:schemeClr val="accent1"/>
              </a:highlight>
              <a:latin typeface="Proxima Nova"/>
              <a:ea typeface="Proxima Nova"/>
              <a:cs typeface="Proxima Nova"/>
              <a:sym typeface="Proxima Nova"/>
            </a:endParaRPr>
          </a:p>
        </p:txBody>
      </p:sp>
      <p:sp>
        <p:nvSpPr>
          <p:cNvPr id="224" name="Google Shape;224;p36"/>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nl" sz="2400" u="none" cap="none" strike="noStrike">
                <a:solidFill>
                  <a:srgbClr val="000000"/>
                </a:solidFill>
                <a:latin typeface="Proxima Nova"/>
                <a:ea typeface="Proxima Nova"/>
                <a:cs typeface="Proxima Nova"/>
                <a:sym typeface="Proxima Nova"/>
              </a:rPr>
              <a:t>      Semanti</a:t>
            </a:r>
            <a:r>
              <a:rPr b="1" lang="nl" sz="2400">
                <a:latin typeface="Proxima Nova"/>
                <a:ea typeface="Proxima Nova"/>
                <a:cs typeface="Proxima Nova"/>
                <a:sym typeface="Proxima Nova"/>
              </a:rPr>
              <a:t>c</a:t>
            </a:r>
            <a:r>
              <a:rPr b="1" i="0" lang="nl" sz="2400" u="none" cap="none" strike="noStrike">
                <a:solidFill>
                  <a:srgbClr val="000000"/>
                </a:solidFill>
                <a:latin typeface="Proxima Nova"/>
                <a:ea typeface="Proxima Nova"/>
                <a:cs typeface="Proxima Nova"/>
                <a:sym typeface="Proxima Nova"/>
              </a:rPr>
              <a:t> interoperabilit</a:t>
            </a:r>
            <a:r>
              <a:rPr b="1" lang="nl" sz="2400">
                <a:latin typeface="Proxima Nova"/>
                <a:ea typeface="Proxima Nova"/>
                <a:cs typeface="Proxima Nova"/>
                <a:sym typeface="Proxima Nova"/>
              </a:rPr>
              <a:t>y</a:t>
            </a:r>
            <a:endParaRPr b="1" i="0" sz="2400" u="none" cap="none" strike="noStrike">
              <a:solidFill>
                <a:srgbClr val="000000"/>
              </a:solidFill>
              <a:latin typeface="Proxima Nova"/>
              <a:ea typeface="Proxima Nova"/>
              <a:cs typeface="Proxima Nova"/>
              <a:sym typeface="Proxima Nova"/>
            </a:endParaRPr>
          </a:p>
        </p:txBody>
      </p:sp>
      <p:cxnSp>
        <p:nvCxnSpPr>
          <p:cNvPr id="225" name="Google Shape;225;p3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226" name="Google Shape;226;p36"/>
          <p:cNvPicPr preferRelativeResize="0"/>
          <p:nvPr/>
        </p:nvPicPr>
        <p:blipFill rotWithShape="1">
          <a:blip r:embed="rId6">
            <a:alphaModFix/>
          </a:blip>
          <a:srcRect b="0" l="0" r="0" t="0"/>
          <a:stretch/>
        </p:blipFill>
        <p:spPr>
          <a:xfrm>
            <a:off x="609875" y="306025"/>
            <a:ext cx="319350" cy="319350"/>
          </a:xfrm>
          <a:prstGeom prst="rect">
            <a:avLst/>
          </a:prstGeom>
          <a:noFill/>
          <a:ln>
            <a:noFill/>
          </a:ln>
        </p:spPr>
      </p:pic>
      <p:sp>
        <p:nvSpPr>
          <p:cNvPr id="227" name="Google Shape;227;p36"/>
          <p:cNvSpPr txBox="1"/>
          <p:nvPr/>
        </p:nvSpPr>
        <p:spPr>
          <a:xfrm>
            <a:off x="6693900" y="894838"/>
            <a:ext cx="2450100" cy="2969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lang="nl">
                <a:latin typeface="Proxima Nova"/>
                <a:ea typeface="Proxima Nova"/>
                <a:cs typeface="Proxima Nova"/>
                <a:sym typeface="Proxima Nova"/>
              </a:rPr>
              <a:t>Exemplary</a:t>
            </a:r>
            <a:r>
              <a:rPr b="1" lang="nl">
                <a:latin typeface="Proxima Nova"/>
                <a:ea typeface="Proxima Nova"/>
                <a:cs typeface="Proxima Nova"/>
                <a:sym typeface="Proxima Nova"/>
              </a:rPr>
              <a:t> </a:t>
            </a:r>
            <a:r>
              <a:rPr b="1" i="0" lang="nl" sz="1400" u="none" cap="none" strike="noStrike">
                <a:solidFill>
                  <a:srgbClr val="000000"/>
                </a:solidFill>
                <a:latin typeface="Proxima Nova"/>
                <a:ea typeface="Proxima Nova"/>
                <a:cs typeface="Proxima Nova"/>
                <a:sym typeface="Proxima Nova"/>
              </a:rPr>
              <a:t>vocabulari</a:t>
            </a:r>
            <a:r>
              <a:rPr b="1" lang="nl">
                <a:latin typeface="Proxima Nova"/>
                <a:ea typeface="Proxima Nova"/>
                <a:cs typeface="Proxima Nova"/>
                <a:sym typeface="Proxima Nova"/>
              </a:rPr>
              <a:t>es</a:t>
            </a:r>
            <a:r>
              <a:rPr b="1" i="0" lang="nl" sz="1400" u="none" cap="none" strike="noStrike">
                <a:solidFill>
                  <a:srgbClr val="000000"/>
                </a:solidFill>
                <a:latin typeface="Proxima Nova"/>
                <a:ea typeface="Proxima Nova"/>
                <a:cs typeface="Proxima Nova"/>
                <a:sym typeface="Proxima Nova"/>
              </a:rPr>
              <a:t>:</a:t>
            </a:r>
            <a:endParaRPr b="1" i="0" sz="1400" u="none" cap="none" strike="noStrike">
              <a:solidFill>
                <a:srgbClr val="000000"/>
              </a:solidFill>
              <a:latin typeface="Proxima Nova"/>
              <a:ea typeface="Proxima Nova"/>
              <a:cs typeface="Proxima Nova"/>
              <a:sym typeface="Proxima Nova"/>
            </a:endParaRPr>
          </a:p>
          <a:p>
            <a:pPr indent="0" lvl="0" marL="457200" marR="0" rtl="0" algn="r">
              <a:lnSpc>
                <a:spcPct val="100000"/>
              </a:lnSpc>
              <a:spcBef>
                <a:spcPts val="0"/>
              </a:spcBef>
              <a:spcAft>
                <a:spcPts val="0"/>
              </a:spcAft>
              <a:buClr>
                <a:srgbClr val="000000"/>
              </a:buClr>
              <a:buSzPts val="1400"/>
              <a:buFont typeface="Arial"/>
              <a:buNone/>
            </a:pPr>
            <a:r>
              <a:rPr b="0" i="0" lang="nl" sz="1400" u="none" cap="none" strike="noStrike">
                <a:solidFill>
                  <a:srgbClr val="000000"/>
                </a:solidFill>
                <a:latin typeface="Proxima Nova"/>
                <a:ea typeface="Proxima Nova"/>
                <a:cs typeface="Proxima Nova"/>
                <a:sym typeface="Proxima Nova"/>
              </a:rPr>
              <a:t>Person</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b="0" i="0" lang="nl" sz="1400" u="none" cap="none" strike="noStrike">
                <a:solidFill>
                  <a:srgbClr val="000000"/>
                </a:solidFill>
                <a:latin typeface="Proxima Nova"/>
                <a:ea typeface="Proxima Nova"/>
                <a:cs typeface="Proxima Nova"/>
                <a:sym typeface="Proxima Nova"/>
              </a:rPr>
              <a:t>Adres</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b="0" i="0" lang="nl" sz="1400" u="none" cap="none" strike="noStrike">
                <a:solidFill>
                  <a:srgbClr val="000000"/>
                </a:solidFill>
                <a:latin typeface="Proxima Nova"/>
                <a:ea typeface="Proxima Nova"/>
                <a:cs typeface="Proxima Nova"/>
                <a:sym typeface="Proxima Nova"/>
              </a:rPr>
              <a:t>Organisati</a:t>
            </a:r>
            <a:r>
              <a:rPr lang="nl">
                <a:latin typeface="Proxima Nova"/>
                <a:ea typeface="Proxima Nova"/>
                <a:cs typeface="Proxima Nova"/>
                <a:sym typeface="Proxima Nova"/>
              </a:rPr>
              <a:t>on</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lang="nl">
                <a:latin typeface="Proxima Nova"/>
                <a:ea typeface="Proxima Nova"/>
                <a:cs typeface="Proxima Nova"/>
                <a:sym typeface="Proxima Nova"/>
              </a:rPr>
              <a:t>Service</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lang="nl">
                <a:latin typeface="Proxima Nova"/>
                <a:ea typeface="Proxima Nova"/>
                <a:cs typeface="Proxima Nova"/>
                <a:sym typeface="Proxima Nova"/>
              </a:rPr>
              <a:t>Decision</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lang="nl">
                <a:latin typeface="Proxima Nova"/>
                <a:ea typeface="Proxima Nova"/>
                <a:cs typeface="Proxima Nova"/>
                <a:sym typeface="Proxima Nova"/>
              </a:rPr>
              <a:t>Governance</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b="0" i="0" lang="nl" sz="1400" u="none" cap="none" strike="noStrike">
                <a:solidFill>
                  <a:srgbClr val="000000"/>
                </a:solidFill>
                <a:latin typeface="Proxima Nova"/>
                <a:ea typeface="Proxima Nova"/>
                <a:cs typeface="Proxima Nova"/>
                <a:sym typeface="Proxima Nova"/>
              </a:rPr>
              <a:t>Mandate</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b="0" i="0" lang="nl" sz="1400" u="none" cap="none" strike="noStrike">
                <a:solidFill>
                  <a:srgbClr val="000000"/>
                </a:solidFill>
                <a:latin typeface="Proxima Nova"/>
                <a:ea typeface="Proxima Nova"/>
                <a:cs typeface="Proxima Nova"/>
                <a:sym typeface="Proxima Nova"/>
              </a:rPr>
              <a:t>Notificati</a:t>
            </a:r>
            <a:r>
              <a:rPr lang="nl">
                <a:latin typeface="Proxima Nova"/>
                <a:ea typeface="Proxima Nova"/>
                <a:cs typeface="Proxima Nova"/>
                <a:sym typeface="Proxima Nova"/>
              </a:rPr>
              <a:t>on</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b="0" i="0" lang="nl" sz="1400" u="none" cap="none" strike="noStrike">
                <a:solidFill>
                  <a:srgbClr val="000000"/>
                </a:solidFill>
                <a:latin typeface="Proxima Nova"/>
                <a:ea typeface="Proxima Nova"/>
                <a:cs typeface="Proxima Nova"/>
                <a:sym typeface="Proxima Nova"/>
              </a:rPr>
              <a:t>Subsid</a:t>
            </a:r>
            <a:r>
              <a:rPr lang="nl">
                <a:latin typeface="Proxima Nova"/>
                <a:ea typeface="Proxima Nova"/>
                <a:cs typeface="Proxima Nova"/>
                <a:sym typeface="Proxima Nova"/>
              </a:rPr>
              <a:t>y</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lang="nl">
                <a:latin typeface="Proxima Nova"/>
                <a:ea typeface="Proxima Nova"/>
                <a:cs typeface="Proxima Nova"/>
                <a:sym typeface="Proxima Nova"/>
              </a:rPr>
              <a:t>Service transaction</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lang="nl">
                <a:latin typeface="Proxima Nova"/>
                <a:ea typeface="Proxima Nova"/>
                <a:cs typeface="Proxima Nova"/>
                <a:sym typeface="Proxima Nova"/>
              </a:rPr>
              <a:t>Road</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lang="nl">
                <a:latin typeface="Proxima Nova"/>
                <a:ea typeface="Proxima Nova"/>
                <a:cs typeface="Proxima Nova"/>
                <a:sym typeface="Proxima Nova"/>
              </a:rPr>
              <a:t>Law</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lang="nl">
                <a:latin typeface="Proxima Nova"/>
                <a:ea typeface="Proxima Nova"/>
                <a:cs typeface="Proxima Nova"/>
                <a:sym typeface="Proxima Nova"/>
              </a:rPr>
              <a:t>Building</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lang="nl">
                <a:latin typeface="Proxima Nova"/>
                <a:ea typeface="Proxima Nova"/>
                <a:cs typeface="Proxima Nova"/>
                <a:sym typeface="Proxima Nova"/>
              </a:rPr>
              <a:t>Public domain</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b="0" i="0" lang="nl" sz="1400" u="none" cap="none" strike="noStrike">
                <a:solidFill>
                  <a:srgbClr val="000000"/>
                </a:solidFill>
                <a:latin typeface="Proxima Nova"/>
                <a:ea typeface="Proxima Nova"/>
                <a:cs typeface="Proxima Nova"/>
                <a:sym typeface="Proxima Nova"/>
              </a:rPr>
              <a:t>Mobilit</a:t>
            </a:r>
            <a:r>
              <a:rPr lang="nl">
                <a:latin typeface="Proxima Nova"/>
                <a:ea typeface="Proxima Nova"/>
                <a:cs typeface="Proxima Nova"/>
                <a:sym typeface="Proxima Nova"/>
              </a:rPr>
              <a:t>y</a:t>
            </a:r>
            <a:endParaRPr b="0" i="0" sz="14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400"/>
              <a:buFont typeface="Arial"/>
              <a:buNone/>
            </a:pPr>
            <a:r>
              <a:rPr lang="nl">
                <a:latin typeface="Proxima Nova"/>
                <a:ea typeface="Proxima Nova"/>
                <a:cs typeface="Proxima Nova"/>
                <a:sym typeface="Proxima Nova"/>
              </a:rPr>
              <a:t>Accommodation</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pSp>
        <p:nvGrpSpPr>
          <p:cNvPr id="232" name="Google Shape;232;p37"/>
          <p:cNvGrpSpPr/>
          <p:nvPr/>
        </p:nvGrpSpPr>
        <p:grpSpPr>
          <a:xfrm>
            <a:off x="3656175" y="-16850"/>
            <a:ext cx="5657851" cy="5160350"/>
            <a:chOff x="3656175" y="-16850"/>
            <a:chExt cx="5657851" cy="5160350"/>
          </a:xfrm>
        </p:grpSpPr>
        <p:pic>
          <p:nvPicPr>
            <p:cNvPr id="233" name="Google Shape;233;p37"/>
            <p:cNvPicPr preferRelativeResize="0"/>
            <p:nvPr/>
          </p:nvPicPr>
          <p:blipFill rotWithShape="1">
            <a:blip r:embed="rId3">
              <a:alphaModFix/>
            </a:blip>
            <a:srcRect b="0" l="0" r="61464" t="0"/>
            <a:stretch/>
          </p:blipFill>
          <p:spPr>
            <a:xfrm>
              <a:off x="6036425" y="0"/>
              <a:ext cx="3277601" cy="5143499"/>
            </a:xfrm>
            <a:prstGeom prst="rect">
              <a:avLst/>
            </a:prstGeom>
            <a:noFill/>
            <a:ln>
              <a:noFill/>
            </a:ln>
          </p:spPr>
        </p:pic>
        <p:sp>
          <p:nvSpPr>
            <p:cNvPr id="234" name="Google Shape;234;p37"/>
            <p:cNvSpPr/>
            <p:nvPr/>
          </p:nvSpPr>
          <p:spPr>
            <a:xfrm flipH="1">
              <a:off x="3656175" y="-16850"/>
              <a:ext cx="3277600" cy="5160350"/>
            </a:xfrm>
            <a:prstGeom prst="flowChartInputOutpu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5" name="Google Shape;235;p37"/>
          <p:cNvSpPr/>
          <p:nvPr/>
        </p:nvSpPr>
        <p:spPr>
          <a:xfrm flipH="1">
            <a:off x="938737" y="3113949"/>
            <a:ext cx="4268100" cy="375000"/>
          </a:xfrm>
          <a:prstGeom prst="wedgeRoundRectCallout">
            <a:avLst>
              <a:gd fmla="val -49772" name="adj1"/>
              <a:gd fmla="val 32547"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i="0" lang="nl" sz="1662" u="none" cap="none" strike="noStrike">
                <a:solidFill>
                  <a:srgbClr val="373636"/>
                </a:solidFill>
                <a:latin typeface="Open Sans"/>
                <a:ea typeface="Open Sans"/>
                <a:cs typeface="Open Sans"/>
                <a:sym typeface="Open Sans"/>
              </a:rPr>
              <a:t>Persistent</a:t>
            </a:r>
            <a:r>
              <a:rPr lang="nl" sz="1662">
                <a:solidFill>
                  <a:srgbClr val="373636"/>
                </a:solidFill>
                <a:latin typeface="Open Sans"/>
                <a:ea typeface="Open Sans"/>
                <a:cs typeface="Open Sans"/>
                <a:sym typeface="Open Sans"/>
              </a:rPr>
              <a:t> identifiers</a:t>
            </a:r>
            <a:r>
              <a:rPr i="0" lang="nl" sz="1662" u="none" cap="none" strike="noStrike">
                <a:solidFill>
                  <a:srgbClr val="373636"/>
                </a:solidFill>
                <a:latin typeface="Open Sans"/>
                <a:ea typeface="Open Sans"/>
                <a:cs typeface="Open Sans"/>
                <a:sym typeface="Open Sans"/>
              </a:rPr>
              <a:t>: URIs</a:t>
            </a:r>
            <a:endParaRPr i="0" sz="1662" u="none" cap="none" strike="noStrike">
              <a:solidFill>
                <a:srgbClr val="373636"/>
              </a:solidFill>
              <a:latin typeface="Open Sans"/>
              <a:ea typeface="Open Sans"/>
              <a:cs typeface="Open Sans"/>
              <a:sym typeface="Open Sans"/>
            </a:endParaRPr>
          </a:p>
        </p:txBody>
      </p:sp>
      <p:sp>
        <p:nvSpPr>
          <p:cNvPr id="236" name="Google Shape;236;p37"/>
          <p:cNvSpPr/>
          <p:nvPr/>
        </p:nvSpPr>
        <p:spPr>
          <a:xfrm flipH="1">
            <a:off x="929216" y="3563283"/>
            <a:ext cx="4268100" cy="375000"/>
          </a:xfrm>
          <a:prstGeom prst="wedgeRoundRectCallout">
            <a:avLst>
              <a:gd fmla="val -49996" name="adj1"/>
              <a:gd fmla="val 6611"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lang="nl" sz="1662">
                <a:solidFill>
                  <a:srgbClr val="373636"/>
                </a:solidFill>
                <a:latin typeface="Open Sans"/>
                <a:ea typeface="Open Sans"/>
                <a:cs typeface="Open Sans"/>
                <a:sym typeface="Open Sans"/>
              </a:rPr>
              <a:t>Dereferenceable </a:t>
            </a:r>
            <a:r>
              <a:rPr i="0" lang="nl" sz="1662" u="none" cap="none" strike="noStrike">
                <a:solidFill>
                  <a:srgbClr val="373636"/>
                </a:solidFill>
                <a:latin typeface="Open Sans"/>
                <a:ea typeface="Open Sans"/>
                <a:cs typeface="Open Sans"/>
                <a:sym typeface="Open Sans"/>
              </a:rPr>
              <a:t>HTTP URIs</a:t>
            </a:r>
            <a:endParaRPr i="0" sz="1662" u="none" cap="none" strike="noStrike">
              <a:solidFill>
                <a:srgbClr val="373636"/>
              </a:solidFill>
              <a:latin typeface="Open Sans"/>
              <a:ea typeface="Open Sans"/>
              <a:cs typeface="Open Sans"/>
              <a:sym typeface="Open Sans"/>
            </a:endParaRPr>
          </a:p>
        </p:txBody>
      </p:sp>
      <p:sp>
        <p:nvSpPr>
          <p:cNvPr id="237" name="Google Shape;237;p37"/>
          <p:cNvSpPr/>
          <p:nvPr/>
        </p:nvSpPr>
        <p:spPr>
          <a:xfrm flipH="1">
            <a:off x="938736" y="4028339"/>
            <a:ext cx="4268100" cy="375000"/>
          </a:xfrm>
          <a:prstGeom prst="wedgeRoundRectCallout">
            <a:avLst>
              <a:gd fmla="val -49772" name="adj1"/>
              <a:gd fmla="val 45883"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lang="nl" sz="1662">
                <a:solidFill>
                  <a:srgbClr val="373636"/>
                </a:solidFill>
                <a:latin typeface="Open Sans"/>
                <a:ea typeface="Open Sans"/>
                <a:cs typeface="Open Sans"/>
                <a:sym typeface="Open Sans"/>
              </a:rPr>
              <a:t>Standardized i</a:t>
            </a:r>
            <a:r>
              <a:rPr i="0" lang="nl" sz="1662" u="none" cap="none" strike="noStrike">
                <a:solidFill>
                  <a:srgbClr val="373636"/>
                </a:solidFill>
                <a:latin typeface="Open Sans"/>
                <a:ea typeface="Open Sans"/>
                <a:cs typeface="Open Sans"/>
                <a:sym typeface="Open Sans"/>
              </a:rPr>
              <a:t>nformati</a:t>
            </a:r>
            <a:r>
              <a:rPr lang="nl" sz="1662">
                <a:solidFill>
                  <a:srgbClr val="373636"/>
                </a:solidFill>
                <a:latin typeface="Open Sans"/>
                <a:ea typeface="Open Sans"/>
                <a:cs typeface="Open Sans"/>
                <a:sym typeface="Open Sans"/>
              </a:rPr>
              <a:t>on </a:t>
            </a:r>
            <a:r>
              <a:rPr i="0" lang="nl" sz="1662" u="none" cap="none" strike="noStrike">
                <a:solidFill>
                  <a:srgbClr val="373636"/>
                </a:solidFill>
                <a:latin typeface="Open Sans"/>
                <a:ea typeface="Open Sans"/>
                <a:cs typeface="Open Sans"/>
                <a:sym typeface="Open Sans"/>
              </a:rPr>
              <a:t>(RDF)</a:t>
            </a:r>
            <a:endParaRPr i="0" sz="1400" u="none" cap="none" strike="noStrike">
              <a:solidFill>
                <a:srgbClr val="000000"/>
              </a:solidFill>
              <a:latin typeface="Open Sans"/>
              <a:ea typeface="Open Sans"/>
              <a:cs typeface="Open Sans"/>
              <a:sym typeface="Open Sans"/>
            </a:endParaRPr>
          </a:p>
        </p:txBody>
      </p:sp>
      <p:sp>
        <p:nvSpPr>
          <p:cNvPr id="238" name="Google Shape;238;p37"/>
          <p:cNvSpPr/>
          <p:nvPr/>
        </p:nvSpPr>
        <p:spPr>
          <a:xfrm flipH="1">
            <a:off x="938737" y="4493394"/>
            <a:ext cx="4268100" cy="375000"/>
          </a:xfrm>
          <a:prstGeom prst="wedgeRoundRectCallout">
            <a:avLst>
              <a:gd fmla="val -49413" name="adj1"/>
              <a:gd fmla="val 32082"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i="0" lang="nl" sz="1662" u="none" cap="none" strike="noStrike">
                <a:solidFill>
                  <a:srgbClr val="373636"/>
                </a:solidFill>
                <a:latin typeface="Open Sans"/>
                <a:ea typeface="Open Sans"/>
                <a:cs typeface="Open Sans"/>
                <a:sym typeface="Open Sans"/>
              </a:rPr>
              <a:t>Links </a:t>
            </a:r>
            <a:r>
              <a:rPr lang="nl" sz="1662">
                <a:solidFill>
                  <a:srgbClr val="373636"/>
                </a:solidFill>
                <a:latin typeface="Open Sans"/>
                <a:ea typeface="Open Sans"/>
                <a:cs typeface="Open Sans"/>
                <a:sym typeface="Open Sans"/>
              </a:rPr>
              <a:t>to other</a:t>
            </a:r>
            <a:r>
              <a:rPr i="0" lang="nl" sz="1662" u="none" cap="none" strike="noStrike">
                <a:solidFill>
                  <a:srgbClr val="373636"/>
                </a:solidFill>
                <a:latin typeface="Open Sans"/>
                <a:ea typeface="Open Sans"/>
                <a:cs typeface="Open Sans"/>
                <a:sym typeface="Open Sans"/>
              </a:rPr>
              <a:t> informati</a:t>
            </a:r>
            <a:r>
              <a:rPr lang="nl" sz="1662">
                <a:solidFill>
                  <a:srgbClr val="373636"/>
                </a:solidFill>
                <a:latin typeface="Open Sans"/>
                <a:ea typeface="Open Sans"/>
                <a:cs typeface="Open Sans"/>
                <a:sym typeface="Open Sans"/>
              </a:rPr>
              <a:t>on</a:t>
            </a:r>
            <a:endParaRPr i="0" sz="1400" u="none" cap="none" strike="noStrike">
              <a:solidFill>
                <a:srgbClr val="000000"/>
              </a:solidFill>
              <a:latin typeface="Open Sans"/>
              <a:ea typeface="Open Sans"/>
              <a:cs typeface="Open Sans"/>
              <a:sym typeface="Open Sans"/>
            </a:endParaRPr>
          </a:p>
        </p:txBody>
      </p:sp>
      <p:pic>
        <p:nvPicPr>
          <p:cNvPr descr="Afbeeldingsresultaat voor linked Data" id="239" name="Google Shape;239;p37"/>
          <p:cNvPicPr preferRelativeResize="0"/>
          <p:nvPr/>
        </p:nvPicPr>
        <p:blipFill rotWithShape="1">
          <a:blip r:embed="rId4">
            <a:alphaModFix/>
          </a:blip>
          <a:srcRect b="0" l="0" r="0" t="16338"/>
          <a:stretch/>
        </p:blipFill>
        <p:spPr>
          <a:xfrm>
            <a:off x="1424472" y="842275"/>
            <a:ext cx="3277610" cy="2040000"/>
          </a:xfrm>
          <a:prstGeom prst="rect">
            <a:avLst/>
          </a:prstGeom>
          <a:noFill/>
          <a:ln>
            <a:noFill/>
          </a:ln>
        </p:spPr>
      </p:pic>
      <p:sp>
        <p:nvSpPr>
          <p:cNvPr id="240" name="Google Shape;240;p37"/>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nl" sz="2400" u="none" cap="none" strike="noStrike">
                <a:solidFill>
                  <a:srgbClr val="000000"/>
                </a:solidFill>
                <a:latin typeface="Proxima Nova"/>
                <a:ea typeface="Proxima Nova"/>
                <a:cs typeface="Proxima Nova"/>
                <a:sym typeface="Proxima Nova"/>
              </a:rPr>
              <a:t>      Techni</a:t>
            </a:r>
            <a:r>
              <a:rPr b="1" lang="nl" sz="2400">
                <a:latin typeface="Proxima Nova"/>
                <a:ea typeface="Proxima Nova"/>
                <a:cs typeface="Proxima Nova"/>
                <a:sym typeface="Proxima Nova"/>
              </a:rPr>
              <a:t>cal</a:t>
            </a:r>
            <a:r>
              <a:rPr b="1" i="0" lang="nl" sz="2400" u="none" cap="none" strike="noStrike">
                <a:solidFill>
                  <a:srgbClr val="000000"/>
                </a:solidFill>
                <a:latin typeface="Proxima Nova"/>
                <a:ea typeface="Proxima Nova"/>
                <a:cs typeface="Proxima Nova"/>
                <a:sym typeface="Proxima Nova"/>
              </a:rPr>
              <a:t> interoperabili</a:t>
            </a:r>
            <a:r>
              <a:rPr b="1" lang="nl" sz="2400">
                <a:latin typeface="Proxima Nova"/>
                <a:ea typeface="Proxima Nova"/>
                <a:cs typeface="Proxima Nova"/>
                <a:sym typeface="Proxima Nova"/>
              </a:rPr>
              <a:t>ty</a:t>
            </a:r>
            <a:r>
              <a:rPr b="1" i="0" lang="nl" sz="2400" u="none" cap="none" strike="noStrike">
                <a:solidFill>
                  <a:srgbClr val="000000"/>
                </a:solidFill>
                <a:latin typeface="Proxima Nova"/>
                <a:ea typeface="Proxima Nova"/>
                <a:cs typeface="Proxima Nova"/>
                <a:sym typeface="Proxima Nova"/>
              </a:rPr>
              <a:t>: </a:t>
            </a:r>
            <a:r>
              <a:rPr b="1" lang="nl" sz="2400">
                <a:highlight>
                  <a:schemeClr val="accent1"/>
                </a:highlight>
                <a:latin typeface="Proxima Nova"/>
                <a:ea typeface="Proxima Nova"/>
                <a:cs typeface="Proxima Nova"/>
                <a:sym typeface="Proxima Nova"/>
              </a:rPr>
              <a:t>the W</a:t>
            </a:r>
            <a:r>
              <a:rPr b="1" i="0" lang="nl" sz="2400" u="none" cap="none" strike="noStrike">
                <a:solidFill>
                  <a:srgbClr val="000000"/>
                </a:solidFill>
                <a:highlight>
                  <a:schemeClr val="accent1"/>
                </a:highlight>
                <a:latin typeface="Proxima Nova"/>
                <a:ea typeface="Proxima Nova"/>
                <a:cs typeface="Proxima Nova"/>
                <a:sym typeface="Proxima Nova"/>
              </a:rPr>
              <a:t>eb a</a:t>
            </a:r>
            <a:r>
              <a:rPr b="1" lang="nl" sz="2400">
                <a:highlight>
                  <a:schemeClr val="accent1"/>
                </a:highlight>
                <a:latin typeface="Proxima Nova"/>
                <a:ea typeface="Proxima Nova"/>
                <a:cs typeface="Proxima Nova"/>
                <a:sym typeface="Proxima Nova"/>
              </a:rPr>
              <a:t>s blueprint</a:t>
            </a:r>
            <a:endParaRPr b="1" i="0" sz="2400" u="none" cap="none" strike="noStrike">
              <a:solidFill>
                <a:srgbClr val="000000"/>
              </a:solidFill>
              <a:highlight>
                <a:schemeClr val="accent1"/>
              </a:highlight>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oxima Nova"/>
              <a:ea typeface="Proxima Nova"/>
              <a:cs typeface="Proxima Nova"/>
              <a:sym typeface="Proxima Nova"/>
            </a:endParaRPr>
          </a:p>
        </p:txBody>
      </p:sp>
      <p:cxnSp>
        <p:nvCxnSpPr>
          <p:cNvPr id="241" name="Google Shape;241;p3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242" name="Google Shape;242;p37"/>
          <p:cNvPicPr preferRelativeResize="0"/>
          <p:nvPr/>
        </p:nvPicPr>
        <p:blipFill rotWithShape="1">
          <a:blip r:embed="rId5">
            <a:alphaModFix/>
          </a:blip>
          <a:srcRect b="0" l="0" r="0" t="0"/>
          <a:stretch/>
        </p:blipFill>
        <p:spPr>
          <a:xfrm>
            <a:off x="609875" y="306025"/>
            <a:ext cx="319350" cy="31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38"/>
          <p:cNvGrpSpPr/>
          <p:nvPr/>
        </p:nvGrpSpPr>
        <p:grpSpPr>
          <a:xfrm>
            <a:off x="3656175" y="-16850"/>
            <a:ext cx="5657851" cy="5160350"/>
            <a:chOff x="3656175" y="-16850"/>
            <a:chExt cx="5657851" cy="5160350"/>
          </a:xfrm>
        </p:grpSpPr>
        <p:pic>
          <p:nvPicPr>
            <p:cNvPr id="248" name="Google Shape;248;p38"/>
            <p:cNvPicPr preferRelativeResize="0"/>
            <p:nvPr/>
          </p:nvPicPr>
          <p:blipFill rotWithShape="1">
            <a:blip r:embed="rId3">
              <a:alphaModFix/>
            </a:blip>
            <a:srcRect b="0" l="0" r="61464" t="0"/>
            <a:stretch/>
          </p:blipFill>
          <p:spPr>
            <a:xfrm>
              <a:off x="6036425" y="0"/>
              <a:ext cx="3277601" cy="5143499"/>
            </a:xfrm>
            <a:prstGeom prst="rect">
              <a:avLst/>
            </a:prstGeom>
            <a:noFill/>
            <a:ln>
              <a:noFill/>
            </a:ln>
          </p:spPr>
        </p:pic>
        <p:sp>
          <p:nvSpPr>
            <p:cNvPr id="249" name="Google Shape;249;p38"/>
            <p:cNvSpPr/>
            <p:nvPr/>
          </p:nvSpPr>
          <p:spPr>
            <a:xfrm flipH="1">
              <a:off x="3656175" y="-16850"/>
              <a:ext cx="3277600" cy="5160350"/>
            </a:xfrm>
            <a:prstGeom prst="flowChartInputOutpu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8"/>
          <p:cNvSpPr/>
          <p:nvPr/>
        </p:nvSpPr>
        <p:spPr>
          <a:xfrm flipH="1">
            <a:off x="938737" y="1056549"/>
            <a:ext cx="4268100" cy="375000"/>
          </a:xfrm>
          <a:prstGeom prst="wedgeRoundRectCallout">
            <a:avLst>
              <a:gd fmla="val -49772" name="adj1"/>
              <a:gd fmla="val 32547"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73636"/>
              </a:buClr>
              <a:buSzPts val="1662"/>
              <a:buFont typeface="Arial"/>
              <a:buNone/>
            </a:pPr>
            <a:r>
              <a:rPr b="1" lang="nl" sz="1662">
                <a:solidFill>
                  <a:srgbClr val="373636"/>
                </a:solidFill>
                <a:latin typeface="Open Sans"/>
                <a:ea typeface="Open Sans"/>
                <a:cs typeface="Open Sans"/>
                <a:sym typeface="Open Sans"/>
              </a:rPr>
              <a:t>Persistent identifiers: URIs</a:t>
            </a:r>
            <a:endParaRPr b="1" sz="1662">
              <a:solidFill>
                <a:srgbClr val="373636"/>
              </a:solidFill>
              <a:latin typeface="Proxima Nova"/>
              <a:ea typeface="Proxima Nova"/>
              <a:cs typeface="Proxima Nova"/>
              <a:sym typeface="Proxima Nova"/>
            </a:endParaRPr>
          </a:p>
        </p:txBody>
      </p:sp>
      <p:sp>
        <p:nvSpPr>
          <p:cNvPr id="251" name="Google Shape;251;p38"/>
          <p:cNvSpPr/>
          <p:nvPr/>
        </p:nvSpPr>
        <p:spPr>
          <a:xfrm flipH="1">
            <a:off x="929216" y="3563283"/>
            <a:ext cx="4268100" cy="375000"/>
          </a:xfrm>
          <a:prstGeom prst="wedgeRoundRectCallout">
            <a:avLst>
              <a:gd fmla="val -49996" name="adj1"/>
              <a:gd fmla="val 6611"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nl" sz="1662">
                <a:solidFill>
                  <a:srgbClr val="B7B7B7"/>
                </a:solidFill>
                <a:latin typeface="Open Sans"/>
                <a:ea typeface="Open Sans"/>
                <a:cs typeface="Open Sans"/>
                <a:sym typeface="Open Sans"/>
              </a:rPr>
              <a:t>Dereferenceable HTTP URIs</a:t>
            </a:r>
            <a:endParaRPr sz="1662">
              <a:solidFill>
                <a:srgbClr val="B7B7B7"/>
              </a:solidFill>
              <a:latin typeface="Open Sans"/>
              <a:ea typeface="Open Sans"/>
              <a:cs typeface="Open Sans"/>
              <a:sym typeface="Open Sans"/>
            </a:endParaRPr>
          </a:p>
        </p:txBody>
      </p:sp>
      <p:sp>
        <p:nvSpPr>
          <p:cNvPr id="252" name="Google Shape;252;p38"/>
          <p:cNvSpPr/>
          <p:nvPr/>
        </p:nvSpPr>
        <p:spPr>
          <a:xfrm flipH="1">
            <a:off x="938736" y="4028339"/>
            <a:ext cx="4268100" cy="375000"/>
          </a:xfrm>
          <a:prstGeom prst="wedgeRoundRectCallout">
            <a:avLst>
              <a:gd fmla="val -49772" name="adj1"/>
              <a:gd fmla="val 45883"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nl" sz="1662">
                <a:solidFill>
                  <a:srgbClr val="B7B7B7"/>
                </a:solidFill>
                <a:latin typeface="Open Sans"/>
                <a:ea typeface="Open Sans"/>
                <a:cs typeface="Open Sans"/>
                <a:sym typeface="Open Sans"/>
              </a:rPr>
              <a:t>Standardized information (RDF)</a:t>
            </a:r>
            <a:endParaRPr sz="1662">
              <a:solidFill>
                <a:srgbClr val="B7B7B7"/>
              </a:solidFill>
              <a:latin typeface="Open Sans"/>
              <a:ea typeface="Open Sans"/>
              <a:cs typeface="Open Sans"/>
              <a:sym typeface="Open Sans"/>
            </a:endParaRPr>
          </a:p>
        </p:txBody>
      </p:sp>
      <p:sp>
        <p:nvSpPr>
          <p:cNvPr id="253" name="Google Shape;253;p38"/>
          <p:cNvSpPr/>
          <p:nvPr/>
        </p:nvSpPr>
        <p:spPr>
          <a:xfrm flipH="1">
            <a:off x="938737" y="4493394"/>
            <a:ext cx="4268100" cy="375000"/>
          </a:xfrm>
          <a:prstGeom prst="wedgeRoundRectCallout">
            <a:avLst>
              <a:gd fmla="val -49413" name="adj1"/>
              <a:gd fmla="val 32082"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nl" sz="1662">
                <a:solidFill>
                  <a:srgbClr val="B7B7B7"/>
                </a:solidFill>
                <a:latin typeface="Open Sans"/>
                <a:ea typeface="Open Sans"/>
                <a:cs typeface="Open Sans"/>
                <a:sym typeface="Open Sans"/>
              </a:rPr>
              <a:t>Links to other information</a:t>
            </a:r>
            <a:endParaRPr sz="1662">
              <a:solidFill>
                <a:srgbClr val="B7B7B7"/>
              </a:solidFill>
              <a:latin typeface="Open Sans"/>
              <a:ea typeface="Open Sans"/>
              <a:cs typeface="Open Sans"/>
              <a:sym typeface="Open Sans"/>
            </a:endParaRPr>
          </a:p>
        </p:txBody>
      </p:sp>
      <p:sp>
        <p:nvSpPr>
          <p:cNvPr id="254" name="Google Shape;254;p38"/>
          <p:cNvSpPr txBox="1"/>
          <p:nvPr/>
        </p:nvSpPr>
        <p:spPr>
          <a:xfrm>
            <a:off x="502725" y="168400"/>
            <a:ext cx="84735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nl" sz="2400">
                <a:solidFill>
                  <a:schemeClr val="dk1"/>
                </a:solidFill>
                <a:latin typeface="Proxima Nova"/>
                <a:ea typeface="Proxima Nova"/>
                <a:cs typeface="Proxima Nova"/>
                <a:sym typeface="Proxima Nova"/>
              </a:rPr>
              <a:t>      Technical interoperability: </a:t>
            </a:r>
            <a:r>
              <a:rPr b="1" lang="nl" sz="2400">
                <a:solidFill>
                  <a:schemeClr val="dk1"/>
                </a:solidFill>
                <a:highlight>
                  <a:schemeClr val="accent1"/>
                </a:highlight>
                <a:latin typeface="Proxima Nova"/>
                <a:ea typeface="Proxima Nova"/>
                <a:cs typeface="Proxima Nova"/>
                <a:sym typeface="Proxima Nova"/>
              </a:rPr>
              <a:t>the Web as blueprint</a:t>
            </a:r>
            <a:endParaRPr b="1" sz="2400">
              <a:solidFill>
                <a:schemeClr val="dk1"/>
              </a:solidFill>
              <a:highlight>
                <a:schemeClr val="accent1"/>
              </a:highlight>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cxnSp>
        <p:nvCxnSpPr>
          <p:cNvPr id="255" name="Google Shape;255;p3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256" name="Google Shape;256;p38"/>
          <p:cNvPicPr preferRelativeResize="0"/>
          <p:nvPr/>
        </p:nvPicPr>
        <p:blipFill rotWithShape="1">
          <a:blip r:embed="rId4">
            <a:alphaModFix/>
          </a:blip>
          <a:srcRect b="0" l="0" r="0" t="0"/>
          <a:stretch/>
        </p:blipFill>
        <p:spPr>
          <a:xfrm>
            <a:off x="609875" y="306025"/>
            <a:ext cx="319350" cy="319350"/>
          </a:xfrm>
          <a:prstGeom prst="rect">
            <a:avLst/>
          </a:prstGeom>
          <a:noFill/>
          <a:ln>
            <a:noFill/>
          </a:ln>
        </p:spPr>
      </p:pic>
      <p:sp>
        <p:nvSpPr>
          <p:cNvPr id="257" name="Google Shape;257;p38"/>
          <p:cNvSpPr txBox="1"/>
          <p:nvPr/>
        </p:nvSpPr>
        <p:spPr>
          <a:xfrm>
            <a:off x="787259" y="1624999"/>
            <a:ext cx="44007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Arial"/>
              <a:buNone/>
            </a:pPr>
            <a:r>
              <a:rPr b="0" i="0" lang="nl" sz="1292" u="none" cap="none" strike="noStrike">
                <a:solidFill>
                  <a:srgbClr val="000000"/>
                </a:solidFill>
                <a:latin typeface="Arial"/>
                <a:ea typeface="Arial"/>
                <a:cs typeface="Arial"/>
                <a:sym typeface="Arial"/>
              </a:rPr>
              <a:t>http://data.vlaanderen.be/id/adres/3706808 </a:t>
            </a:r>
            <a:endParaRPr b="0" i="0" sz="1400" u="none" cap="none" strike="noStrike">
              <a:solidFill>
                <a:srgbClr val="000000"/>
              </a:solidFill>
              <a:latin typeface="Arial"/>
              <a:ea typeface="Arial"/>
              <a:cs typeface="Arial"/>
              <a:sym typeface="Arial"/>
            </a:endParaRPr>
          </a:p>
        </p:txBody>
      </p:sp>
      <p:cxnSp>
        <p:nvCxnSpPr>
          <p:cNvPr id="258" name="Google Shape;258;p38"/>
          <p:cNvCxnSpPr>
            <a:stCxn id="257" idx="3"/>
          </p:cNvCxnSpPr>
          <p:nvPr/>
        </p:nvCxnSpPr>
        <p:spPr>
          <a:xfrm>
            <a:off x="5187959" y="1770649"/>
            <a:ext cx="1923600" cy="1601100"/>
          </a:xfrm>
          <a:prstGeom prst="straightConnector1">
            <a:avLst/>
          </a:prstGeom>
          <a:noFill/>
          <a:ln cap="flat" cmpd="sng" w="76200">
            <a:solidFill>
              <a:srgbClr val="FFFF00"/>
            </a:solidFill>
            <a:prstDash val="solid"/>
            <a:round/>
            <a:headEnd len="sm" w="sm" type="none"/>
            <a:tailEnd len="sm" w="sm" type="none"/>
          </a:ln>
          <a:effectLst>
            <a:outerShdw blurRad="40000" rotWithShape="0" dir="5400000" dist="20000">
              <a:srgbClr val="000000">
                <a:alpha val="37650"/>
              </a:srgbClr>
            </a:outerShdw>
          </a:effectLst>
        </p:spPr>
      </p:cxnSp>
      <p:sp>
        <p:nvSpPr>
          <p:cNvPr id="259" name="Google Shape;259;p38"/>
          <p:cNvSpPr txBox="1"/>
          <p:nvPr/>
        </p:nvSpPr>
        <p:spPr>
          <a:xfrm>
            <a:off x="6016870" y="3215924"/>
            <a:ext cx="2959200" cy="433200"/>
          </a:xfrm>
          <a:prstGeom prst="rect">
            <a:avLst/>
          </a:prstGeom>
          <a:solidFill>
            <a:srgbClr val="99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8"/>
              <a:buFont typeface="Arial"/>
              <a:buNone/>
            </a:pPr>
            <a:r>
              <a:rPr b="0" i="0" lang="nl" sz="1108" u="none" cap="none" strike="noStrike">
                <a:solidFill>
                  <a:srgbClr val="000000"/>
                </a:solidFill>
                <a:latin typeface="Arial"/>
                <a:ea typeface="Arial"/>
                <a:cs typeface="Arial"/>
                <a:sym typeface="Arial"/>
              </a:rPr>
              <a:t>Koningin Maria Hendrikaplein 70,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8"/>
              <a:buFont typeface="Arial"/>
              <a:buNone/>
            </a:pPr>
            <a:r>
              <a:rPr b="0" i="0" lang="nl" sz="1108" u="none" cap="none" strike="noStrike">
                <a:solidFill>
                  <a:srgbClr val="000000"/>
                </a:solidFill>
                <a:latin typeface="Arial"/>
                <a:ea typeface="Arial"/>
                <a:cs typeface="Arial"/>
                <a:sym typeface="Arial"/>
              </a:rPr>
              <a:t>9000 Gent</a:t>
            </a:r>
            <a:endParaRPr b="0" i="0" sz="1400" u="none" cap="none" strike="noStrike">
              <a:solidFill>
                <a:srgbClr val="000000"/>
              </a:solidFill>
              <a:latin typeface="Arial"/>
              <a:ea typeface="Arial"/>
              <a:cs typeface="Arial"/>
              <a:sym typeface="Arial"/>
            </a:endParaRPr>
          </a:p>
        </p:txBody>
      </p:sp>
      <p:pic>
        <p:nvPicPr>
          <p:cNvPr id="260" name="Google Shape;260;p38"/>
          <p:cNvPicPr preferRelativeResize="0"/>
          <p:nvPr/>
        </p:nvPicPr>
        <p:blipFill rotWithShape="1">
          <a:blip r:embed="rId5">
            <a:alphaModFix/>
          </a:blip>
          <a:srcRect b="6578" l="34074" r="35064" t="20646"/>
          <a:stretch/>
        </p:blipFill>
        <p:spPr>
          <a:xfrm>
            <a:off x="1474814" y="2004262"/>
            <a:ext cx="1108891" cy="1471049"/>
          </a:xfrm>
          <a:prstGeom prst="rect">
            <a:avLst/>
          </a:prstGeom>
          <a:noFill/>
          <a:ln>
            <a:noFill/>
          </a:ln>
        </p:spPr>
      </p:pic>
      <p:pic>
        <p:nvPicPr>
          <p:cNvPr id="261" name="Google Shape;261;p38"/>
          <p:cNvPicPr preferRelativeResize="0"/>
          <p:nvPr/>
        </p:nvPicPr>
        <p:blipFill rotWithShape="1">
          <a:blip r:embed="rId6">
            <a:alphaModFix/>
          </a:blip>
          <a:srcRect b="0" l="0" r="0" t="0"/>
          <a:stretch/>
        </p:blipFill>
        <p:spPr>
          <a:xfrm>
            <a:off x="2891474" y="2042344"/>
            <a:ext cx="1680531" cy="1394876"/>
          </a:xfrm>
          <a:prstGeom prst="rect">
            <a:avLst/>
          </a:prstGeom>
          <a:solidFill>
            <a:srgbClr val="FFFFFF"/>
          </a:solidFill>
          <a:ln cap="sq" cmpd="sng" w="38100">
            <a:solidFill>
              <a:srgbClr val="D8D8D8"/>
            </a:solidFill>
            <a:prstDash val="solid"/>
            <a:miter lim="8000"/>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Practicalities</a:t>
            </a:r>
            <a:endParaRPr b="1" i="0" sz="2400" u="none" cap="none" strike="noStrike">
              <a:solidFill>
                <a:srgbClr val="000000"/>
              </a:solidFill>
              <a:latin typeface="Proxima Nova"/>
              <a:ea typeface="Proxima Nova"/>
              <a:cs typeface="Proxima Nova"/>
              <a:sym typeface="Proxima Nova"/>
            </a:endParaRPr>
          </a:p>
        </p:txBody>
      </p:sp>
      <p:cxnSp>
        <p:nvCxnSpPr>
          <p:cNvPr id="98" name="Google Shape;98;p2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99" name="Google Shape;99;p21"/>
          <p:cNvSpPr txBox="1"/>
          <p:nvPr>
            <p:ph idx="4294967295"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p>
            <a:pPr indent="-354330" lvl="0" marL="457200" marR="0" rtl="0" algn="l">
              <a:lnSpc>
                <a:spcPct val="150000"/>
              </a:lnSpc>
              <a:spcBef>
                <a:spcPts val="300"/>
              </a:spcBef>
              <a:spcAft>
                <a:spcPts val="0"/>
              </a:spcAft>
              <a:buClr>
                <a:srgbClr val="434343"/>
              </a:buClr>
              <a:buSzPts val="1980"/>
              <a:buChar char="•"/>
            </a:pPr>
            <a:r>
              <a:rPr lang="nl">
                <a:solidFill>
                  <a:srgbClr val="434343"/>
                </a:solidFill>
              </a:rPr>
              <a:t>Sound of the audience is muted.</a:t>
            </a:r>
            <a:endParaRPr>
              <a:solidFill>
                <a:srgbClr val="434343"/>
              </a:solidFill>
            </a:endParaRPr>
          </a:p>
          <a:p>
            <a:pPr indent="-354330" lvl="0" marL="457200" marR="0" rtl="0" algn="l">
              <a:lnSpc>
                <a:spcPct val="150000"/>
              </a:lnSpc>
              <a:spcBef>
                <a:spcPts val="300"/>
              </a:spcBef>
              <a:spcAft>
                <a:spcPts val="0"/>
              </a:spcAft>
              <a:buClr>
                <a:srgbClr val="434343"/>
              </a:buClr>
              <a:buSzPts val="1980"/>
              <a:buChar char="•"/>
            </a:pPr>
            <a:r>
              <a:rPr lang="nl">
                <a:solidFill>
                  <a:srgbClr val="434343"/>
                </a:solidFill>
              </a:rPr>
              <a:t>Questions, remarks or proposals can be shared via the chat function of MS Teams.</a:t>
            </a:r>
            <a:endParaRPr>
              <a:solidFill>
                <a:srgbClr val="434343"/>
              </a:solidFill>
            </a:endParaRPr>
          </a:p>
          <a:p>
            <a:pPr indent="-367030" lvl="1" marL="914400" marR="0" rtl="0" algn="l">
              <a:lnSpc>
                <a:spcPct val="150000"/>
              </a:lnSpc>
              <a:spcBef>
                <a:spcPts val="300"/>
              </a:spcBef>
              <a:spcAft>
                <a:spcPts val="0"/>
              </a:spcAft>
              <a:buClr>
                <a:srgbClr val="434343"/>
              </a:buClr>
              <a:buSzPts val="2180"/>
              <a:buChar char="○"/>
            </a:pPr>
            <a:r>
              <a:rPr lang="nl" sz="1600">
                <a:solidFill>
                  <a:srgbClr val="434343"/>
                </a:solidFill>
              </a:rPr>
              <a:t>Interaction is highly encouraged!</a:t>
            </a:r>
            <a:endParaRPr sz="1600">
              <a:solidFill>
                <a:srgbClr val="434343"/>
              </a:solidFill>
            </a:endParaRPr>
          </a:p>
          <a:p>
            <a:pPr indent="-367030" lvl="1" marL="914400" marR="0" rtl="0" algn="l">
              <a:lnSpc>
                <a:spcPct val="150000"/>
              </a:lnSpc>
              <a:spcBef>
                <a:spcPts val="300"/>
              </a:spcBef>
              <a:spcAft>
                <a:spcPts val="0"/>
              </a:spcAft>
              <a:buClr>
                <a:srgbClr val="434343"/>
              </a:buClr>
              <a:buSzPts val="2180"/>
              <a:buChar char="○"/>
            </a:pPr>
            <a:r>
              <a:rPr lang="nl" sz="1600">
                <a:solidFill>
                  <a:srgbClr val="434343"/>
                </a:solidFill>
              </a:rPr>
              <a:t>+1 or -1</a:t>
            </a:r>
            <a:endParaRPr sz="1600">
              <a:solidFill>
                <a:srgbClr val="434343"/>
              </a:solidFill>
            </a:endParaRPr>
          </a:p>
          <a:p>
            <a:pPr indent="0" lvl="0" marL="914400" marR="0" rtl="0" algn="l">
              <a:lnSpc>
                <a:spcPct val="150000"/>
              </a:lnSpc>
              <a:spcBef>
                <a:spcPts val="300"/>
              </a:spcBef>
              <a:spcAft>
                <a:spcPts val="0"/>
              </a:spcAft>
              <a:buSzPts val="1980"/>
              <a:buNone/>
            </a:pPr>
            <a:r>
              <a:t/>
            </a:r>
            <a:endParaRPr>
              <a:solidFill>
                <a:srgbClr val="434343"/>
              </a:solidFill>
              <a:latin typeface="Proxima Nova"/>
              <a:ea typeface="Proxima Nova"/>
              <a:cs typeface="Proxima Nova"/>
              <a:sym typeface="Proxima Nova"/>
            </a:endParaRPr>
          </a:p>
          <a:p>
            <a:pPr indent="0" lvl="0" marL="457200" marR="0" rtl="0" algn="l">
              <a:lnSpc>
                <a:spcPct val="115000"/>
              </a:lnSpc>
              <a:spcBef>
                <a:spcPts val="300"/>
              </a:spcBef>
              <a:spcAft>
                <a:spcPts val="0"/>
              </a:spcAft>
              <a:buSzPts val="1980"/>
              <a:buNone/>
            </a:pPr>
            <a:r>
              <a:t/>
            </a:r>
            <a:endParaRPr>
              <a:latin typeface="Proxima Nova"/>
              <a:ea typeface="Proxima Nova"/>
              <a:cs typeface="Proxima Nova"/>
              <a:sym typeface="Proxima Nova"/>
            </a:endParaRPr>
          </a:p>
          <a:p>
            <a:pPr indent="0" lvl="0" marL="457200" marR="0" rtl="0" algn="l">
              <a:lnSpc>
                <a:spcPct val="115000"/>
              </a:lnSpc>
              <a:spcBef>
                <a:spcPts val="300"/>
              </a:spcBef>
              <a:spcAft>
                <a:spcPts val="0"/>
              </a:spcAft>
              <a:buSzPts val="1980"/>
              <a:buNone/>
            </a:pPr>
            <a:r>
              <a:rPr lang="nl">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39"/>
          <p:cNvGrpSpPr/>
          <p:nvPr/>
        </p:nvGrpSpPr>
        <p:grpSpPr>
          <a:xfrm>
            <a:off x="3656175" y="-16850"/>
            <a:ext cx="5657851" cy="5160350"/>
            <a:chOff x="3656175" y="-16850"/>
            <a:chExt cx="5657851" cy="5160350"/>
          </a:xfrm>
        </p:grpSpPr>
        <p:pic>
          <p:nvPicPr>
            <p:cNvPr id="267" name="Google Shape;267;p39"/>
            <p:cNvPicPr preferRelativeResize="0"/>
            <p:nvPr/>
          </p:nvPicPr>
          <p:blipFill rotWithShape="1">
            <a:blip r:embed="rId3">
              <a:alphaModFix/>
            </a:blip>
            <a:srcRect b="0" l="0" r="61464" t="0"/>
            <a:stretch/>
          </p:blipFill>
          <p:spPr>
            <a:xfrm>
              <a:off x="6036425" y="0"/>
              <a:ext cx="3277601" cy="5143499"/>
            </a:xfrm>
            <a:prstGeom prst="rect">
              <a:avLst/>
            </a:prstGeom>
            <a:noFill/>
            <a:ln>
              <a:noFill/>
            </a:ln>
          </p:spPr>
        </p:pic>
        <p:sp>
          <p:nvSpPr>
            <p:cNvPr id="268" name="Google Shape;268;p39"/>
            <p:cNvSpPr/>
            <p:nvPr/>
          </p:nvSpPr>
          <p:spPr>
            <a:xfrm flipH="1">
              <a:off x="3656175" y="-16850"/>
              <a:ext cx="3277600" cy="5160350"/>
            </a:xfrm>
            <a:prstGeom prst="flowChartInputOutpu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p39"/>
          <p:cNvSpPr/>
          <p:nvPr/>
        </p:nvSpPr>
        <p:spPr>
          <a:xfrm flipH="1">
            <a:off x="938737" y="1056549"/>
            <a:ext cx="4268100" cy="375000"/>
          </a:xfrm>
          <a:prstGeom prst="wedgeRoundRectCallout">
            <a:avLst>
              <a:gd fmla="val -49772" name="adj1"/>
              <a:gd fmla="val 32547"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nl" sz="1662">
                <a:solidFill>
                  <a:srgbClr val="B7B7B7"/>
                </a:solidFill>
                <a:latin typeface="Open Sans"/>
                <a:ea typeface="Open Sans"/>
                <a:cs typeface="Open Sans"/>
                <a:sym typeface="Open Sans"/>
              </a:rPr>
              <a:t>Persistent identifiers: URIs</a:t>
            </a:r>
            <a:endParaRPr sz="1662">
              <a:solidFill>
                <a:srgbClr val="B7B7B7"/>
              </a:solidFill>
              <a:latin typeface="Open Sans"/>
              <a:ea typeface="Open Sans"/>
              <a:cs typeface="Open Sans"/>
              <a:sym typeface="Open Sans"/>
            </a:endParaRPr>
          </a:p>
        </p:txBody>
      </p:sp>
      <p:sp>
        <p:nvSpPr>
          <p:cNvPr id="270" name="Google Shape;270;p39"/>
          <p:cNvSpPr/>
          <p:nvPr/>
        </p:nvSpPr>
        <p:spPr>
          <a:xfrm flipH="1">
            <a:off x="938716" y="1541308"/>
            <a:ext cx="4268100" cy="375000"/>
          </a:xfrm>
          <a:prstGeom prst="wedgeRoundRectCallout">
            <a:avLst>
              <a:gd fmla="val -49996" name="adj1"/>
              <a:gd fmla="val 6611"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nl" sz="1662">
                <a:solidFill>
                  <a:srgbClr val="373636"/>
                </a:solidFill>
                <a:latin typeface="Proxima Nova"/>
                <a:ea typeface="Proxima Nova"/>
                <a:cs typeface="Proxima Nova"/>
                <a:sym typeface="Proxima Nova"/>
              </a:rPr>
              <a:t>Dereferenceable HTTP URIs</a:t>
            </a:r>
            <a:endParaRPr sz="1662">
              <a:solidFill>
                <a:srgbClr val="373636"/>
              </a:solidFill>
              <a:latin typeface="Proxima Nova"/>
              <a:ea typeface="Proxima Nova"/>
              <a:cs typeface="Proxima Nova"/>
              <a:sym typeface="Proxima Nova"/>
            </a:endParaRPr>
          </a:p>
        </p:txBody>
      </p:sp>
      <p:sp>
        <p:nvSpPr>
          <p:cNvPr id="271" name="Google Shape;271;p39"/>
          <p:cNvSpPr/>
          <p:nvPr/>
        </p:nvSpPr>
        <p:spPr>
          <a:xfrm flipH="1">
            <a:off x="938736" y="4028339"/>
            <a:ext cx="4268100" cy="375000"/>
          </a:xfrm>
          <a:prstGeom prst="wedgeRoundRectCallout">
            <a:avLst>
              <a:gd fmla="val -49772" name="adj1"/>
              <a:gd fmla="val 45883"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nl" sz="1662" u="none" cap="none" strike="noStrike">
                <a:solidFill>
                  <a:srgbClr val="B7B7B7"/>
                </a:solidFill>
                <a:latin typeface="Proxima Nova"/>
                <a:ea typeface="Proxima Nova"/>
                <a:cs typeface="Proxima Nova"/>
                <a:sym typeface="Proxima Nova"/>
              </a:rPr>
              <a:t>Gestandaardiseerde Informatie (RDF)</a:t>
            </a:r>
            <a:endParaRPr b="0" i="0" sz="1400" u="none" cap="none" strike="noStrike">
              <a:solidFill>
                <a:srgbClr val="B7B7B7"/>
              </a:solidFill>
              <a:latin typeface="Proxima Nova"/>
              <a:ea typeface="Proxima Nova"/>
              <a:cs typeface="Proxima Nova"/>
              <a:sym typeface="Proxima Nova"/>
            </a:endParaRPr>
          </a:p>
        </p:txBody>
      </p:sp>
      <p:sp>
        <p:nvSpPr>
          <p:cNvPr id="272" name="Google Shape;272;p39"/>
          <p:cNvSpPr/>
          <p:nvPr/>
        </p:nvSpPr>
        <p:spPr>
          <a:xfrm flipH="1">
            <a:off x="938737" y="4493394"/>
            <a:ext cx="4268100" cy="375000"/>
          </a:xfrm>
          <a:prstGeom prst="wedgeRoundRectCallout">
            <a:avLst>
              <a:gd fmla="val -49413" name="adj1"/>
              <a:gd fmla="val 32082"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nl" sz="1662" u="none" cap="none" strike="noStrike">
                <a:solidFill>
                  <a:srgbClr val="B7B7B7"/>
                </a:solidFill>
                <a:latin typeface="Proxima Nova"/>
                <a:ea typeface="Proxima Nova"/>
                <a:cs typeface="Proxima Nova"/>
                <a:sym typeface="Proxima Nova"/>
              </a:rPr>
              <a:t>Links naar andere informatie</a:t>
            </a:r>
            <a:endParaRPr b="0" i="0" sz="1400" u="none" cap="none" strike="noStrike">
              <a:solidFill>
                <a:srgbClr val="B7B7B7"/>
              </a:solidFill>
              <a:latin typeface="Proxima Nova"/>
              <a:ea typeface="Proxima Nova"/>
              <a:cs typeface="Proxima Nova"/>
              <a:sym typeface="Proxima Nova"/>
            </a:endParaRPr>
          </a:p>
        </p:txBody>
      </p:sp>
      <p:sp>
        <p:nvSpPr>
          <p:cNvPr id="273" name="Google Shape;273;p39"/>
          <p:cNvSpPr txBox="1"/>
          <p:nvPr/>
        </p:nvSpPr>
        <p:spPr>
          <a:xfrm>
            <a:off x="502725" y="168400"/>
            <a:ext cx="84735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nl" sz="2400">
                <a:solidFill>
                  <a:schemeClr val="dk1"/>
                </a:solidFill>
                <a:latin typeface="Proxima Nova"/>
                <a:ea typeface="Proxima Nova"/>
                <a:cs typeface="Proxima Nova"/>
                <a:sym typeface="Proxima Nova"/>
              </a:rPr>
              <a:t>      Technical interoperability: </a:t>
            </a:r>
            <a:r>
              <a:rPr b="1" lang="nl" sz="2400">
                <a:solidFill>
                  <a:schemeClr val="dk1"/>
                </a:solidFill>
                <a:highlight>
                  <a:schemeClr val="accent1"/>
                </a:highlight>
                <a:latin typeface="Proxima Nova"/>
                <a:ea typeface="Proxima Nova"/>
                <a:cs typeface="Proxima Nova"/>
                <a:sym typeface="Proxima Nova"/>
              </a:rPr>
              <a:t>the Web as blueprint</a:t>
            </a:r>
            <a:endParaRPr b="1" sz="2400">
              <a:solidFill>
                <a:schemeClr val="dk1"/>
              </a:solidFill>
              <a:highlight>
                <a:schemeClr val="accent1"/>
              </a:highlight>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cxnSp>
        <p:nvCxnSpPr>
          <p:cNvPr id="274" name="Google Shape;274;p39"/>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275" name="Google Shape;275;p39"/>
          <p:cNvPicPr preferRelativeResize="0"/>
          <p:nvPr/>
        </p:nvPicPr>
        <p:blipFill rotWithShape="1">
          <a:blip r:embed="rId4">
            <a:alphaModFix/>
          </a:blip>
          <a:srcRect b="0" l="0" r="0" t="0"/>
          <a:stretch/>
        </p:blipFill>
        <p:spPr>
          <a:xfrm>
            <a:off x="609875" y="306025"/>
            <a:ext cx="319350" cy="319350"/>
          </a:xfrm>
          <a:prstGeom prst="rect">
            <a:avLst/>
          </a:prstGeom>
          <a:noFill/>
          <a:ln>
            <a:noFill/>
          </a:ln>
        </p:spPr>
      </p:pic>
      <p:sp>
        <p:nvSpPr>
          <p:cNvPr id="276" name="Google Shape;276;p39"/>
          <p:cNvSpPr txBox="1"/>
          <p:nvPr/>
        </p:nvSpPr>
        <p:spPr>
          <a:xfrm>
            <a:off x="787259" y="2082199"/>
            <a:ext cx="44007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Arial"/>
              <a:buNone/>
            </a:pPr>
            <a:r>
              <a:rPr b="0" i="0" lang="nl" sz="1292" u="none" cap="none" strike="noStrike">
                <a:solidFill>
                  <a:srgbClr val="000000"/>
                </a:solidFill>
                <a:latin typeface="Arial"/>
                <a:ea typeface="Arial"/>
                <a:cs typeface="Arial"/>
                <a:sym typeface="Arial"/>
              </a:rPr>
              <a:t>http://data.vlaanderen.be/id/adres/3706808 </a:t>
            </a:r>
            <a:endParaRPr b="0" i="0" sz="1400" u="none" cap="none" strike="noStrike">
              <a:solidFill>
                <a:srgbClr val="000000"/>
              </a:solidFill>
              <a:latin typeface="Arial"/>
              <a:ea typeface="Arial"/>
              <a:cs typeface="Arial"/>
              <a:sym typeface="Arial"/>
            </a:endParaRPr>
          </a:p>
        </p:txBody>
      </p:sp>
      <p:pic>
        <p:nvPicPr>
          <p:cNvPr id="277" name="Google Shape;277;p39"/>
          <p:cNvPicPr preferRelativeResize="0"/>
          <p:nvPr/>
        </p:nvPicPr>
        <p:blipFill rotWithShape="1">
          <a:blip r:embed="rId5">
            <a:alphaModFix/>
          </a:blip>
          <a:srcRect b="0" l="0" r="0" t="0"/>
          <a:stretch/>
        </p:blipFill>
        <p:spPr>
          <a:xfrm>
            <a:off x="609876" y="2854376"/>
            <a:ext cx="2520098" cy="1960605"/>
          </a:xfrm>
          <a:prstGeom prst="rect">
            <a:avLst/>
          </a:prstGeom>
          <a:solidFill>
            <a:srgbClr val="FFFFFF"/>
          </a:solidFill>
          <a:ln cap="sq" cmpd="sng" w="28575">
            <a:solidFill>
              <a:schemeClr val="accent1"/>
            </a:solidFill>
            <a:prstDash val="solid"/>
            <a:miter lim="8000"/>
            <a:headEnd len="sm" w="sm" type="none"/>
            <a:tailEnd len="sm" w="sm" type="none"/>
          </a:ln>
        </p:spPr>
      </p:pic>
      <p:sp>
        <p:nvSpPr>
          <p:cNvPr id="278" name="Google Shape;278;p39"/>
          <p:cNvSpPr/>
          <p:nvPr/>
        </p:nvSpPr>
        <p:spPr>
          <a:xfrm rot="2103566">
            <a:off x="1852910" y="2426217"/>
            <a:ext cx="167123" cy="375364"/>
          </a:xfrm>
          <a:prstGeom prst="downArrow">
            <a:avLst>
              <a:gd fmla="val 50000" name="adj1"/>
              <a:gd fmla="val 50000" name="adj2"/>
            </a:avLst>
          </a:prstGeom>
          <a:solidFill>
            <a:srgbClr val="FFFF00"/>
          </a:solidFill>
          <a:ln cap="flat" cmpd="sng" w="9525">
            <a:solidFill>
              <a:srgbClr val="3736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92"/>
              <a:buFont typeface="Arial"/>
              <a:buNone/>
            </a:pPr>
            <a:r>
              <a:t/>
            </a:r>
            <a:endParaRPr b="0" i="0" sz="1292" u="none" cap="none" strike="noStrike">
              <a:solidFill>
                <a:srgbClr val="FFFFFF"/>
              </a:solidFill>
              <a:latin typeface="Arial"/>
              <a:ea typeface="Arial"/>
              <a:cs typeface="Arial"/>
              <a:sym typeface="Arial"/>
            </a:endParaRPr>
          </a:p>
        </p:txBody>
      </p:sp>
      <p:sp>
        <p:nvSpPr>
          <p:cNvPr id="279" name="Google Shape;279;p39"/>
          <p:cNvSpPr/>
          <p:nvPr/>
        </p:nvSpPr>
        <p:spPr>
          <a:xfrm rot="-1517278">
            <a:off x="3569841" y="2424140"/>
            <a:ext cx="168552" cy="372264"/>
          </a:xfrm>
          <a:prstGeom prst="downArrow">
            <a:avLst>
              <a:gd fmla="val 50000" name="adj1"/>
              <a:gd fmla="val 50000" name="adj2"/>
            </a:avLst>
          </a:prstGeom>
          <a:solidFill>
            <a:srgbClr val="FFFF00"/>
          </a:solidFill>
          <a:ln cap="flat" cmpd="sng" w="9525">
            <a:solidFill>
              <a:srgbClr val="3736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92"/>
              <a:buFont typeface="Arial"/>
              <a:buNone/>
            </a:pPr>
            <a:r>
              <a:t/>
            </a:r>
            <a:endParaRPr b="0" i="0" sz="1292" u="none" cap="none" strike="noStrike">
              <a:solidFill>
                <a:srgbClr val="FFFFFF"/>
              </a:solidFill>
              <a:latin typeface="Arial"/>
              <a:ea typeface="Arial"/>
              <a:cs typeface="Arial"/>
              <a:sym typeface="Arial"/>
            </a:endParaRPr>
          </a:p>
        </p:txBody>
      </p:sp>
      <p:sp>
        <p:nvSpPr>
          <p:cNvPr id="280" name="Google Shape;280;p39"/>
          <p:cNvSpPr txBox="1"/>
          <p:nvPr/>
        </p:nvSpPr>
        <p:spPr>
          <a:xfrm>
            <a:off x="1105675" y="4783175"/>
            <a:ext cx="1528500" cy="31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
                <a:latin typeface="Proxima Nova"/>
                <a:ea typeface="Proxima Nova"/>
                <a:cs typeface="Proxima Nova"/>
                <a:sym typeface="Proxima Nova"/>
              </a:rPr>
              <a:t>Human-readable</a:t>
            </a:r>
            <a:endParaRPr b="1" i="0" sz="1400" u="none" cap="none" strike="noStrike">
              <a:solidFill>
                <a:srgbClr val="000000"/>
              </a:solidFill>
              <a:latin typeface="Proxima Nova"/>
              <a:ea typeface="Proxima Nova"/>
              <a:cs typeface="Proxima Nova"/>
              <a:sym typeface="Proxima Nova"/>
            </a:endParaRPr>
          </a:p>
        </p:txBody>
      </p:sp>
      <p:sp>
        <p:nvSpPr>
          <p:cNvPr id="281" name="Google Shape;281;p39"/>
          <p:cNvSpPr txBox="1"/>
          <p:nvPr/>
        </p:nvSpPr>
        <p:spPr>
          <a:xfrm>
            <a:off x="4035075" y="4783175"/>
            <a:ext cx="1734900" cy="31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
                <a:latin typeface="Proxima Nova"/>
                <a:ea typeface="Proxima Nova"/>
                <a:cs typeface="Proxima Nova"/>
                <a:sym typeface="Proxima Nova"/>
              </a:rPr>
              <a:t>Machine-readable</a:t>
            </a:r>
            <a:endParaRPr b="1" i="0" sz="1400" u="none" cap="none" strike="noStrike">
              <a:solidFill>
                <a:srgbClr val="000000"/>
              </a:solidFill>
              <a:latin typeface="Proxima Nova"/>
              <a:ea typeface="Proxima Nova"/>
              <a:cs typeface="Proxima Nova"/>
              <a:sym typeface="Proxima Nova"/>
            </a:endParaRPr>
          </a:p>
        </p:txBody>
      </p:sp>
      <p:sp>
        <p:nvSpPr>
          <p:cNvPr id="282" name="Google Shape;282;p39"/>
          <p:cNvSpPr/>
          <p:nvPr/>
        </p:nvSpPr>
        <p:spPr>
          <a:xfrm>
            <a:off x="3243375" y="2830725"/>
            <a:ext cx="3318300" cy="2007900"/>
          </a:xfrm>
          <a:prstGeom prst="rect">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 sz="300">
                <a:latin typeface="Courier New"/>
                <a:ea typeface="Courier New"/>
                <a:cs typeface="Courier New"/>
                <a:sym typeface="Courier New"/>
              </a:rPr>
              <a:t>@prefix dc: &lt;http://purl.org/dc/terms/&gt;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@prefix foaf: &lt;http://xmlns.com/foaf/0.1/&gt;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@prefix prov: &lt;http://www.w3.org/ns/prov#&gt;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@prefix rdf: &lt;http://www.w3.org/1999/02/22-rdf-syntax-ns#&gt;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@prefix skos: &lt;http://www.w3.org/2004/02/skos/core#&gt;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@prefix xsd: &lt;http://www.w3.org/2001/XMLSchema#&gt; .</a:t>
            </a:r>
            <a:endParaRPr sz="300">
              <a:latin typeface="Courier New"/>
              <a:ea typeface="Courier New"/>
              <a:cs typeface="Courier New"/>
              <a:sym typeface="Courier New"/>
            </a:endParaRPr>
          </a:p>
          <a:p>
            <a:pPr indent="0" lvl="0" marL="0" rtl="0" algn="l">
              <a:spcBef>
                <a:spcPts val="0"/>
              </a:spcBef>
              <a:spcAft>
                <a:spcPts val="0"/>
              </a:spcAft>
              <a:buNone/>
            </a:pPr>
            <a:r>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&lt;https://data.vlaanderen.be/doc/adres/3706808&gt; dc:issued "2020-12-14T16:42:39Z"^^xsd:dateTime;</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foaf:primaryTopic &lt;https://data.vlaanderen.be/id/adres/3706808&gt; .</a:t>
            </a:r>
            <a:endParaRPr sz="300">
              <a:latin typeface="Courier New"/>
              <a:ea typeface="Courier New"/>
              <a:cs typeface="Courier New"/>
              <a:sym typeface="Courier New"/>
            </a:endParaRPr>
          </a:p>
          <a:p>
            <a:pPr indent="0" lvl="0" marL="0" rtl="0" algn="l">
              <a:spcBef>
                <a:spcPts val="0"/>
              </a:spcBef>
              <a:spcAft>
                <a:spcPts val="0"/>
              </a:spcAft>
              <a:buNone/>
            </a:pPr>
            <a:r>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&lt;https://data.vlaanderen.be/id/adres/3706808&gt; a &lt;https://data.vlaanderen.be/ns/adres#Adres&gt;;</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&lt;http://mu.semte.ch/vocabularies/core/uuid&gt; "adres-3706808";</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prov:wasAttributedTo &lt;https://data.vlaanderen.be/id/gemeente/44021&gt;;</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&lt;https://data.vlaanderen.be/ns/adres#Adres.status&gt; &lt;https://data.vlaanderen.be/id/concept/adresstatus/inGebruik&gt;;</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&lt;https://data.vlaanderen.be/ns/adres#heeftGemeentenaam&gt; &lt;https://data.vlaanderen.be/id/gemeentenaam/44021&gt;;</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&lt;https://data.vlaanderen.be/ns/adres#heeftPostinfo&gt; &lt;https://data.vlaanderen.be/id/postinfo/9000&gt;;</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&lt;https://data.vlaanderen.be/ns/adres#heeftStraatnaam&gt; &lt;https://data.vlaanderen.be/id/straatnaam/70746&gt;;</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&lt;https://data.vlaanderen.be/ns/adres#huisnummer&gt; "70";</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&lt;https://data.vlaanderen.be/ns/adres#officieelToegekend&gt; "true";</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&lt;https://data.vlaanderen.be/ns/adres#positie&gt;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a &lt;http://www.opengis.net/ont/sf#Point&gt;;</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&lt;http://mu.semte.ch/vocabularies/core/uuid&gt; "adres-3706808-positie";</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&lt;http://www.opengis.net/ont/geosparql#asWKT&gt; "POINT(3.7082402020768 51.036746584792)"^^&lt;http://www.openlinksw.com/schemas/virtrdf#Geometry&gt;</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&lt;https://www.w3.org/ns/adms#identifier&gt;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&lt;http://mu.semte.ch/vocabularies/core/uuid&gt; "adres-3706808-identificator";</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&lt;https://data.vlaanderen.be/ns/generiek#gestructureerdedentificator&gt;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&lt;http://mu.semte.ch/vocabularies/core/uuid&gt; "adres-3706808-identificator-lokaal";</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&lt;https://data.vlaanderen.be/ns/generiek#lokaleIdentificator&gt; 3706808;</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&lt;https://data.vlaanderen.be/ns/generiek#naamruimte&gt; "https://data.vlaanderen.be/id/adres";</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&lt;https://data.vlaanderen.be/ns/generiek#versieIdentificator&gt; "2017-05-18T09:42:03+02:00"</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  ] .</a:t>
            </a:r>
            <a:endParaRPr sz="300">
              <a:latin typeface="Courier New"/>
              <a:ea typeface="Courier New"/>
              <a:cs typeface="Courier New"/>
              <a:sym typeface="Courier New"/>
            </a:endParaRPr>
          </a:p>
          <a:p>
            <a:pPr indent="0" lvl="0" marL="0" rtl="0" algn="l">
              <a:spcBef>
                <a:spcPts val="0"/>
              </a:spcBef>
              <a:spcAft>
                <a:spcPts val="0"/>
              </a:spcAft>
              <a:buNone/>
            </a:pPr>
            <a:r>
              <a:t/>
            </a:r>
            <a:endParaRPr sz="300">
              <a:latin typeface="Courier New"/>
              <a:ea typeface="Courier New"/>
              <a:cs typeface="Courier New"/>
              <a:sym typeface="Courier New"/>
            </a:endParaRPr>
          </a:p>
          <a:p>
            <a:pPr indent="0" lvl="0" marL="0" rtl="0" algn="l">
              <a:spcBef>
                <a:spcPts val="0"/>
              </a:spcBef>
              <a:spcAft>
                <a:spcPts val="0"/>
              </a:spcAft>
              <a:buNone/>
            </a:pPr>
            <a:r>
              <a:rPr lang="nl" sz="300">
                <a:latin typeface="Courier New"/>
                <a:ea typeface="Courier New"/>
                <a:cs typeface="Courier New"/>
                <a:sym typeface="Courier New"/>
              </a:rPr>
              <a:t>&lt;https://data.vlaanderen.be/id/concept/adresstatus/inGebruik&gt; skos:prefLabel "in gebruik" .</a:t>
            </a:r>
            <a:endParaRPr sz="300">
              <a:latin typeface="Courier New"/>
              <a:ea typeface="Courier New"/>
              <a:cs typeface="Courier New"/>
              <a:sym typeface="Courier New"/>
            </a:endParaRPr>
          </a:p>
          <a:p>
            <a:pPr indent="0" lvl="0" marL="0" rtl="0" algn="l">
              <a:spcBef>
                <a:spcPts val="0"/>
              </a:spcBef>
              <a:spcAft>
                <a:spcPts val="0"/>
              </a:spcAft>
              <a:buNone/>
            </a:pPr>
            <a:r>
              <a:t/>
            </a:r>
            <a:endParaRPr sz="300">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40"/>
          <p:cNvGrpSpPr/>
          <p:nvPr/>
        </p:nvGrpSpPr>
        <p:grpSpPr>
          <a:xfrm>
            <a:off x="3656175" y="-16850"/>
            <a:ext cx="5657851" cy="5160350"/>
            <a:chOff x="3656175" y="-16850"/>
            <a:chExt cx="5657851" cy="5160350"/>
          </a:xfrm>
        </p:grpSpPr>
        <p:pic>
          <p:nvPicPr>
            <p:cNvPr id="288" name="Google Shape;288;p40"/>
            <p:cNvPicPr preferRelativeResize="0"/>
            <p:nvPr/>
          </p:nvPicPr>
          <p:blipFill rotWithShape="1">
            <a:blip r:embed="rId3">
              <a:alphaModFix/>
            </a:blip>
            <a:srcRect b="0" l="0" r="61464" t="0"/>
            <a:stretch/>
          </p:blipFill>
          <p:spPr>
            <a:xfrm>
              <a:off x="6036425" y="0"/>
              <a:ext cx="3277601" cy="5143499"/>
            </a:xfrm>
            <a:prstGeom prst="rect">
              <a:avLst/>
            </a:prstGeom>
            <a:noFill/>
            <a:ln>
              <a:noFill/>
            </a:ln>
          </p:spPr>
        </p:pic>
        <p:sp>
          <p:nvSpPr>
            <p:cNvPr id="289" name="Google Shape;289;p40"/>
            <p:cNvSpPr/>
            <p:nvPr/>
          </p:nvSpPr>
          <p:spPr>
            <a:xfrm flipH="1">
              <a:off x="3656175" y="-16850"/>
              <a:ext cx="3277600" cy="5160350"/>
            </a:xfrm>
            <a:prstGeom prst="flowChartInputOutpu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0" name="Google Shape;290;p40"/>
          <p:cNvSpPr/>
          <p:nvPr/>
        </p:nvSpPr>
        <p:spPr>
          <a:xfrm flipH="1">
            <a:off x="938737" y="1056549"/>
            <a:ext cx="4268100" cy="375000"/>
          </a:xfrm>
          <a:prstGeom prst="wedgeRoundRectCallout">
            <a:avLst>
              <a:gd fmla="val -49772" name="adj1"/>
              <a:gd fmla="val 32547"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nl" sz="1662">
                <a:solidFill>
                  <a:srgbClr val="B7B7B7"/>
                </a:solidFill>
                <a:latin typeface="Open Sans"/>
                <a:ea typeface="Open Sans"/>
                <a:cs typeface="Open Sans"/>
                <a:sym typeface="Open Sans"/>
              </a:rPr>
              <a:t>Persistent identifiers: URIs</a:t>
            </a:r>
            <a:endParaRPr sz="1662">
              <a:solidFill>
                <a:srgbClr val="B7B7B7"/>
              </a:solidFill>
              <a:latin typeface="Open Sans"/>
              <a:ea typeface="Open Sans"/>
              <a:cs typeface="Open Sans"/>
              <a:sym typeface="Open Sans"/>
            </a:endParaRPr>
          </a:p>
        </p:txBody>
      </p:sp>
      <p:sp>
        <p:nvSpPr>
          <p:cNvPr id="291" name="Google Shape;291;p40"/>
          <p:cNvSpPr/>
          <p:nvPr/>
        </p:nvSpPr>
        <p:spPr>
          <a:xfrm flipH="1">
            <a:off x="938716" y="1541308"/>
            <a:ext cx="4268100" cy="375000"/>
          </a:xfrm>
          <a:prstGeom prst="wedgeRoundRectCallout">
            <a:avLst>
              <a:gd fmla="val -49996" name="adj1"/>
              <a:gd fmla="val 6611"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nl" sz="1662">
                <a:solidFill>
                  <a:srgbClr val="B7B7B7"/>
                </a:solidFill>
                <a:latin typeface="Open Sans"/>
                <a:ea typeface="Open Sans"/>
                <a:cs typeface="Open Sans"/>
                <a:sym typeface="Open Sans"/>
              </a:rPr>
              <a:t>Dereferenceable HTTP URIs</a:t>
            </a:r>
            <a:endParaRPr sz="1662">
              <a:solidFill>
                <a:srgbClr val="B7B7B7"/>
              </a:solidFill>
              <a:latin typeface="Open Sans"/>
              <a:ea typeface="Open Sans"/>
              <a:cs typeface="Open Sans"/>
              <a:sym typeface="Open Sans"/>
            </a:endParaRPr>
          </a:p>
        </p:txBody>
      </p:sp>
      <p:sp>
        <p:nvSpPr>
          <p:cNvPr id="292" name="Google Shape;292;p40"/>
          <p:cNvSpPr/>
          <p:nvPr/>
        </p:nvSpPr>
        <p:spPr>
          <a:xfrm flipH="1">
            <a:off x="938736" y="2026039"/>
            <a:ext cx="4268100" cy="375000"/>
          </a:xfrm>
          <a:prstGeom prst="wedgeRoundRectCallout">
            <a:avLst>
              <a:gd fmla="val -49772" name="adj1"/>
              <a:gd fmla="val 45883"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nl" sz="1662">
                <a:latin typeface="Open Sans"/>
                <a:ea typeface="Open Sans"/>
                <a:cs typeface="Open Sans"/>
                <a:sym typeface="Open Sans"/>
              </a:rPr>
              <a:t>Standardized information (RDF)</a:t>
            </a:r>
            <a:endParaRPr b="1" sz="1662">
              <a:latin typeface="Open Sans"/>
              <a:ea typeface="Open Sans"/>
              <a:cs typeface="Open Sans"/>
              <a:sym typeface="Open Sans"/>
            </a:endParaRPr>
          </a:p>
        </p:txBody>
      </p:sp>
      <p:sp>
        <p:nvSpPr>
          <p:cNvPr id="293" name="Google Shape;293;p40"/>
          <p:cNvSpPr/>
          <p:nvPr/>
        </p:nvSpPr>
        <p:spPr>
          <a:xfrm flipH="1">
            <a:off x="938737" y="4493394"/>
            <a:ext cx="4268100" cy="375000"/>
          </a:xfrm>
          <a:prstGeom prst="wedgeRoundRectCallout">
            <a:avLst>
              <a:gd fmla="val -49413" name="adj1"/>
              <a:gd fmla="val 32082"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nl" sz="1662">
                <a:solidFill>
                  <a:srgbClr val="B7B7B7"/>
                </a:solidFill>
                <a:latin typeface="Open Sans"/>
                <a:ea typeface="Open Sans"/>
                <a:cs typeface="Open Sans"/>
                <a:sym typeface="Open Sans"/>
              </a:rPr>
              <a:t>Links to other information</a:t>
            </a:r>
            <a:endParaRPr sz="1662">
              <a:solidFill>
                <a:srgbClr val="B7B7B7"/>
              </a:solidFill>
              <a:latin typeface="Open Sans"/>
              <a:ea typeface="Open Sans"/>
              <a:cs typeface="Open Sans"/>
              <a:sym typeface="Open Sans"/>
            </a:endParaRPr>
          </a:p>
        </p:txBody>
      </p:sp>
      <p:sp>
        <p:nvSpPr>
          <p:cNvPr id="294" name="Google Shape;294;p40"/>
          <p:cNvSpPr txBox="1"/>
          <p:nvPr/>
        </p:nvSpPr>
        <p:spPr>
          <a:xfrm>
            <a:off x="502725" y="168400"/>
            <a:ext cx="84735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nl" sz="2400">
                <a:solidFill>
                  <a:schemeClr val="dk1"/>
                </a:solidFill>
                <a:latin typeface="Proxima Nova"/>
                <a:ea typeface="Proxima Nova"/>
                <a:cs typeface="Proxima Nova"/>
                <a:sym typeface="Proxima Nova"/>
              </a:rPr>
              <a:t>      Technical interoperability: </a:t>
            </a:r>
            <a:r>
              <a:rPr b="1" lang="nl" sz="2400">
                <a:solidFill>
                  <a:schemeClr val="dk1"/>
                </a:solidFill>
                <a:highlight>
                  <a:schemeClr val="accent1"/>
                </a:highlight>
                <a:latin typeface="Proxima Nova"/>
                <a:ea typeface="Proxima Nova"/>
                <a:cs typeface="Proxima Nova"/>
                <a:sym typeface="Proxima Nova"/>
              </a:rPr>
              <a:t>the Web as blueprint</a:t>
            </a:r>
            <a:endParaRPr b="1" sz="2400">
              <a:solidFill>
                <a:schemeClr val="dk1"/>
              </a:solidFill>
              <a:highlight>
                <a:schemeClr val="accent1"/>
              </a:highlight>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cxnSp>
        <p:nvCxnSpPr>
          <p:cNvPr id="295" name="Google Shape;295;p40"/>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296" name="Google Shape;296;p40"/>
          <p:cNvPicPr preferRelativeResize="0"/>
          <p:nvPr/>
        </p:nvPicPr>
        <p:blipFill rotWithShape="1">
          <a:blip r:embed="rId4">
            <a:alphaModFix/>
          </a:blip>
          <a:srcRect b="0" l="0" r="0" t="0"/>
          <a:stretch/>
        </p:blipFill>
        <p:spPr>
          <a:xfrm>
            <a:off x="609875" y="306025"/>
            <a:ext cx="319350" cy="319350"/>
          </a:xfrm>
          <a:prstGeom prst="rect">
            <a:avLst/>
          </a:prstGeom>
          <a:noFill/>
          <a:ln>
            <a:noFill/>
          </a:ln>
        </p:spPr>
      </p:pic>
      <p:sp>
        <p:nvSpPr>
          <p:cNvPr id="297" name="Google Shape;297;p40"/>
          <p:cNvSpPr txBox="1"/>
          <p:nvPr/>
        </p:nvSpPr>
        <p:spPr>
          <a:xfrm>
            <a:off x="457363" y="2750357"/>
            <a:ext cx="38163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Arial"/>
              <a:buNone/>
            </a:pPr>
            <a:r>
              <a:rPr b="0" i="0" lang="nl" sz="1292" u="none" cap="none" strike="noStrike">
                <a:solidFill>
                  <a:srgbClr val="000000"/>
                </a:solidFill>
                <a:latin typeface="Arial"/>
                <a:ea typeface="Arial"/>
                <a:cs typeface="Arial"/>
                <a:sym typeface="Arial"/>
              </a:rPr>
              <a:t>http://data.vlaanderen.be/ns/adres</a:t>
            </a:r>
            <a:endParaRPr b="0" i="0" sz="1400" u="none" cap="none" strike="noStrike">
              <a:solidFill>
                <a:srgbClr val="000000"/>
              </a:solidFill>
              <a:latin typeface="Arial"/>
              <a:ea typeface="Arial"/>
              <a:cs typeface="Arial"/>
              <a:sym typeface="Arial"/>
            </a:endParaRPr>
          </a:p>
        </p:txBody>
      </p:sp>
      <p:sp>
        <p:nvSpPr>
          <p:cNvPr id="298" name="Google Shape;298;p40"/>
          <p:cNvSpPr txBox="1"/>
          <p:nvPr/>
        </p:nvSpPr>
        <p:spPr>
          <a:xfrm>
            <a:off x="1260033" y="3203002"/>
            <a:ext cx="42069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Arial"/>
              <a:buNone/>
            </a:pPr>
            <a:r>
              <a:rPr b="0" i="0" lang="nl" sz="1292" u="none" cap="none" strike="noStrike">
                <a:solidFill>
                  <a:srgbClr val="000000"/>
                </a:solidFill>
                <a:latin typeface="Arial"/>
                <a:ea typeface="Arial"/>
                <a:cs typeface="Arial"/>
                <a:sym typeface="Arial"/>
              </a:rPr>
              <a:t>https://www.w3.org/ns/locn#adminUnitL2</a:t>
            </a:r>
            <a:endParaRPr b="0" i="0" sz="1400" u="none" cap="none" strike="noStrike">
              <a:solidFill>
                <a:srgbClr val="000000"/>
              </a:solidFill>
              <a:latin typeface="Arial"/>
              <a:ea typeface="Arial"/>
              <a:cs typeface="Arial"/>
              <a:sym typeface="Arial"/>
            </a:endParaRPr>
          </a:p>
        </p:txBody>
      </p:sp>
      <p:pic>
        <p:nvPicPr>
          <p:cNvPr id="299" name="Google Shape;299;p40"/>
          <p:cNvPicPr preferRelativeResize="0"/>
          <p:nvPr/>
        </p:nvPicPr>
        <p:blipFill rotWithShape="1">
          <a:blip r:embed="rId5">
            <a:alphaModFix/>
          </a:blip>
          <a:srcRect b="3314" l="5014" r="5113" t="5135"/>
          <a:stretch/>
        </p:blipFill>
        <p:spPr>
          <a:xfrm>
            <a:off x="5466925" y="1515048"/>
            <a:ext cx="3509300" cy="29825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p41"/>
          <p:cNvGrpSpPr/>
          <p:nvPr/>
        </p:nvGrpSpPr>
        <p:grpSpPr>
          <a:xfrm>
            <a:off x="3656175" y="-16850"/>
            <a:ext cx="5657851" cy="5160350"/>
            <a:chOff x="3656175" y="-16850"/>
            <a:chExt cx="5657851" cy="5160350"/>
          </a:xfrm>
        </p:grpSpPr>
        <p:pic>
          <p:nvPicPr>
            <p:cNvPr id="305" name="Google Shape;305;p41"/>
            <p:cNvPicPr preferRelativeResize="0"/>
            <p:nvPr/>
          </p:nvPicPr>
          <p:blipFill rotWithShape="1">
            <a:blip r:embed="rId3">
              <a:alphaModFix/>
            </a:blip>
            <a:srcRect b="0" l="0" r="61464" t="0"/>
            <a:stretch/>
          </p:blipFill>
          <p:spPr>
            <a:xfrm>
              <a:off x="6036425" y="0"/>
              <a:ext cx="3277601" cy="5143499"/>
            </a:xfrm>
            <a:prstGeom prst="rect">
              <a:avLst/>
            </a:prstGeom>
            <a:noFill/>
            <a:ln>
              <a:noFill/>
            </a:ln>
          </p:spPr>
        </p:pic>
        <p:sp>
          <p:nvSpPr>
            <p:cNvPr id="306" name="Google Shape;306;p41"/>
            <p:cNvSpPr/>
            <p:nvPr/>
          </p:nvSpPr>
          <p:spPr>
            <a:xfrm flipH="1">
              <a:off x="3656175" y="-16850"/>
              <a:ext cx="3277600" cy="5160350"/>
            </a:xfrm>
            <a:prstGeom prst="flowChartInputOutpu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 name="Google Shape;307;p41"/>
          <p:cNvSpPr/>
          <p:nvPr/>
        </p:nvSpPr>
        <p:spPr>
          <a:xfrm flipH="1">
            <a:off x="938737" y="1056549"/>
            <a:ext cx="4268100" cy="375000"/>
          </a:xfrm>
          <a:prstGeom prst="wedgeRoundRectCallout">
            <a:avLst>
              <a:gd fmla="val -49772" name="adj1"/>
              <a:gd fmla="val 32547"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nl" sz="1662">
                <a:solidFill>
                  <a:srgbClr val="B7B7B7"/>
                </a:solidFill>
                <a:latin typeface="Open Sans"/>
                <a:ea typeface="Open Sans"/>
                <a:cs typeface="Open Sans"/>
                <a:sym typeface="Open Sans"/>
              </a:rPr>
              <a:t>Persistent identifiers: URIs</a:t>
            </a:r>
            <a:endParaRPr sz="1662">
              <a:solidFill>
                <a:srgbClr val="B7B7B7"/>
              </a:solidFill>
              <a:latin typeface="Open Sans"/>
              <a:ea typeface="Open Sans"/>
              <a:cs typeface="Open Sans"/>
              <a:sym typeface="Open Sans"/>
            </a:endParaRPr>
          </a:p>
        </p:txBody>
      </p:sp>
      <p:sp>
        <p:nvSpPr>
          <p:cNvPr id="308" name="Google Shape;308;p41"/>
          <p:cNvSpPr/>
          <p:nvPr/>
        </p:nvSpPr>
        <p:spPr>
          <a:xfrm flipH="1">
            <a:off x="938716" y="1541308"/>
            <a:ext cx="4268100" cy="375000"/>
          </a:xfrm>
          <a:prstGeom prst="wedgeRoundRectCallout">
            <a:avLst>
              <a:gd fmla="val -49996" name="adj1"/>
              <a:gd fmla="val 6611"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nl" sz="1662">
                <a:solidFill>
                  <a:srgbClr val="B7B7B7"/>
                </a:solidFill>
                <a:latin typeface="Open Sans"/>
                <a:ea typeface="Open Sans"/>
                <a:cs typeface="Open Sans"/>
                <a:sym typeface="Open Sans"/>
              </a:rPr>
              <a:t>Dereferenceable HTTP URIs</a:t>
            </a:r>
            <a:endParaRPr sz="1662">
              <a:solidFill>
                <a:srgbClr val="B7B7B7"/>
              </a:solidFill>
              <a:latin typeface="Open Sans"/>
              <a:ea typeface="Open Sans"/>
              <a:cs typeface="Open Sans"/>
              <a:sym typeface="Open Sans"/>
            </a:endParaRPr>
          </a:p>
        </p:txBody>
      </p:sp>
      <p:sp>
        <p:nvSpPr>
          <p:cNvPr id="309" name="Google Shape;309;p41"/>
          <p:cNvSpPr/>
          <p:nvPr/>
        </p:nvSpPr>
        <p:spPr>
          <a:xfrm flipH="1">
            <a:off x="938736" y="2026039"/>
            <a:ext cx="4268100" cy="375000"/>
          </a:xfrm>
          <a:prstGeom prst="wedgeRoundRectCallout">
            <a:avLst>
              <a:gd fmla="val -49772" name="adj1"/>
              <a:gd fmla="val 45883"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lang="nl" sz="1662">
                <a:solidFill>
                  <a:srgbClr val="B7B7B7"/>
                </a:solidFill>
                <a:latin typeface="Open Sans"/>
                <a:ea typeface="Open Sans"/>
                <a:cs typeface="Open Sans"/>
                <a:sym typeface="Open Sans"/>
              </a:rPr>
              <a:t>Standardized information (RDF)</a:t>
            </a:r>
            <a:endParaRPr sz="1662">
              <a:solidFill>
                <a:srgbClr val="B7B7B7"/>
              </a:solidFill>
              <a:latin typeface="Open Sans"/>
              <a:ea typeface="Open Sans"/>
              <a:cs typeface="Open Sans"/>
              <a:sym typeface="Open Sans"/>
            </a:endParaRPr>
          </a:p>
        </p:txBody>
      </p:sp>
      <p:sp>
        <p:nvSpPr>
          <p:cNvPr id="310" name="Google Shape;310;p41"/>
          <p:cNvSpPr/>
          <p:nvPr/>
        </p:nvSpPr>
        <p:spPr>
          <a:xfrm flipH="1">
            <a:off x="938737" y="2498307"/>
            <a:ext cx="4268100" cy="375000"/>
          </a:xfrm>
          <a:prstGeom prst="wedgeRoundRectCallout">
            <a:avLst>
              <a:gd fmla="val -49413" name="adj1"/>
              <a:gd fmla="val 32082"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nl" sz="1662">
                <a:latin typeface="Open Sans"/>
                <a:ea typeface="Open Sans"/>
                <a:cs typeface="Open Sans"/>
                <a:sym typeface="Open Sans"/>
              </a:rPr>
              <a:t>Links to other information</a:t>
            </a:r>
            <a:endParaRPr b="1" sz="1662">
              <a:latin typeface="Open Sans"/>
              <a:ea typeface="Open Sans"/>
              <a:cs typeface="Open Sans"/>
              <a:sym typeface="Open Sans"/>
            </a:endParaRPr>
          </a:p>
        </p:txBody>
      </p:sp>
      <p:sp>
        <p:nvSpPr>
          <p:cNvPr id="311" name="Google Shape;311;p41"/>
          <p:cNvSpPr txBox="1"/>
          <p:nvPr/>
        </p:nvSpPr>
        <p:spPr>
          <a:xfrm>
            <a:off x="502725" y="168400"/>
            <a:ext cx="84735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nl" sz="2400">
                <a:solidFill>
                  <a:schemeClr val="dk1"/>
                </a:solidFill>
                <a:latin typeface="Proxima Nova"/>
                <a:ea typeface="Proxima Nova"/>
                <a:cs typeface="Proxima Nova"/>
                <a:sym typeface="Proxima Nova"/>
              </a:rPr>
              <a:t>      Technical interoperability: </a:t>
            </a:r>
            <a:r>
              <a:rPr b="1" lang="nl" sz="2400">
                <a:solidFill>
                  <a:schemeClr val="dk1"/>
                </a:solidFill>
                <a:highlight>
                  <a:schemeClr val="accent1"/>
                </a:highlight>
                <a:latin typeface="Proxima Nova"/>
                <a:ea typeface="Proxima Nova"/>
                <a:cs typeface="Proxima Nova"/>
                <a:sym typeface="Proxima Nova"/>
              </a:rPr>
              <a:t>the Web as blueprint</a:t>
            </a:r>
            <a:endParaRPr b="1" sz="2400">
              <a:solidFill>
                <a:schemeClr val="dk1"/>
              </a:solidFill>
              <a:highlight>
                <a:schemeClr val="accent1"/>
              </a:highlight>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cxnSp>
        <p:nvCxnSpPr>
          <p:cNvPr id="312" name="Google Shape;312;p4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313" name="Google Shape;313;p41"/>
          <p:cNvPicPr preferRelativeResize="0"/>
          <p:nvPr/>
        </p:nvPicPr>
        <p:blipFill rotWithShape="1">
          <a:blip r:embed="rId4">
            <a:alphaModFix/>
          </a:blip>
          <a:srcRect b="0" l="0" r="0" t="0"/>
          <a:stretch/>
        </p:blipFill>
        <p:spPr>
          <a:xfrm>
            <a:off x="609875" y="306025"/>
            <a:ext cx="319350" cy="319350"/>
          </a:xfrm>
          <a:prstGeom prst="rect">
            <a:avLst/>
          </a:prstGeom>
          <a:noFill/>
          <a:ln>
            <a:noFill/>
          </a:ln>
        </p:spPr>
      </p:pic>
      <p:sp>
        <p:nvSpPr>
          <p:cNvPr id="314" name="Google Shape;314;p41"/>
          <p:cNvSpPr txBox="1"/>
          <p:nvPr/>
        </p:nvSpPr>
        <p:spPr>
          <a:xfrm>
            <a:off x="704794" y="4105263"/>
            <a:ext cx="44007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Arial"/>
              <a:buNone/>
            </a:pPr>
            <a:r>
              <a:rPr b="0" i="0" lang="nl" sz="1292" u="none" cap="none" strike="noStrike">
                <a:solidFill>
                  <a:srgbClr val="000000"/>
                </a:solidFill>
                <a:latin typeface="Arial"/>
                <a:ea typeface="Arial"/>
                <a:cs typeface="Arial"/>
                <a:sym typeface="Arial"/>
              </a:rPr>
              <a:t>http://data.vlaanderen.be/id/adres/3706808 </a:t>
            </a:r>
            <a:endParaRPr b="0" i="0" sz="1400" u="none" cap="none" strike="noStrike">
              <a:solidFill>
                <a:srgbClr val="000000"/>
              </a:solidFill>
              <a:latin typeface="Arial"/>
              <a:ea typeface="Arial"/>
              <a:cs typeface="Arial"/>
              <a:sym typeface="Arial"/>
            </a:endParaRPr>
          </a:p>
        </p:txBody>
      </p:sp>
      <p:cxnSp>
        <p:nvCxnSpPr>
          <p:cNvPr id="315" name="Google Shape;315;p41"/>
          <p:cNvCxnSpPr>
            <a:stCxn id="314" idx="3"/>
          </p:cNvCxnSpPr>
          <p:nvPr/>
        </p:nvCxnSpPr>
        <p:spPr>
          <a:xfrm flipH="1" rot="10800000">
            <a:off x="5105494" y="3220113"/>
            <a:ext cx="1914000" cy="1030800"/>
          </a:xfrm>
          <a:prstGeom prst="straightConnector1">
            <a:avLst/>
          </a:prstGeom>
          <a:noFill/>
          <a:ln cap="flat" cmpd="sng" w="76200">
            <a:solidFill>
              <a:srgbClr val="FFFF00"/>
            </a:solidFill>
            <a:prstDash val="solid"/>
            <a:round/>
            <a:headEnd len="sm" w="sm" type="none"/>
            <a:tailEnd len="sm" w="sm" type="none"/>
          </a:ln>
          <a:effectLst>
            <a:outerShdw blurRad="40000" rotWithShape="0" dir="5400000" dist="20000">
              <a:srgbClr val="000000">
                <a:alpha val="37650"/>
              </a:srgbClr>
            </a:outerShdw>
          </a:effectLst>
        </p:spPr>
      </p:cxnSp>
      <p:sp>
        <p:nvSpPr>
          <p:cNvPr id="316" name="Google Shape;316;p41"/>
          <p:cNvSpPr txBox="1"/>
          <p:nvPr/>
        </p:nvSpPr>
        <p:spPr>
          <a:xfrm>
            <a:off x="670836" y="3071125"/>
            <a:ext cx="45006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Arial"/>
              <a:buNone/>
            </a:pPr>
            <a:r>
              <a:rPr b="0" i="0" lang="nl" sz="1292" u="none" cap="none" strike="noStrike">
                <a:solidFill>
                  <a:srgbClr val="000000"/>
                </a:solidFill>
                <a:latin typeface="Arial"/>
                <a:ea typeface="Arial"/>
                <a:cs typeface="Arial"/>
                <a:sym typeface="Arial"/>
              </a:rPr>
              <a:t>data.vlaanderen.be/id/organisatie/OVO002949</a:t>
            </a:r>
            <a:endParaRPr b="0" i="0" sz="1400" u="none" cap="none" strike="noStrike">
              <a:solidFill>
                <a:srgbClr val="000000"/>
              </a:solidFill>
              <a:latin typeface="Arial"/>
              <a:ea typeface="Arial"/>
              <a:cs typeface="Arial"/>
              <a:sym typeface="Arial"/>
            </a:endParaRPr>
          </a:p>
        </p:txBody>
      </p:sp>
      <p:cxnSp>
        <p:nvCxnSpPr>
          <p:cNvPr id="317" name="Google Shape;317;p41"/>
          <p:cNvCxnSpPr>
            <a:stCxn id="316" idx="3"/>
          </p:cNvCxnSpPr>
          <p:nvPr/>
        </p:nvCxnSpPr>
        <p:spPr>
          <a:xfrm flipH="1" rot="10800000">
            <a:off x="5171436" y="2252575"/>
            <a:ext cx="1764600" cy="964200"/>
          </a:xfrm>
          <a:prstGeom prst="straightConnector1">
            <a:avLst/>
          </a:prstGeom>
          <a:noFill/>
          <a:ln cap="flat" cmpd="sng" w="76200">
            <a:solidFill>
              <a:srgbClr val="FFFF00"/>
            </a:solidFill>
            <a:prstDash val="solid"/>
            <a:round/>
            <a:headEnd len="sm" w="sm" type="none"/>
            <a:tailEnd len="sm" w="sm" type="none"/>
          </a:ln>
          <a:effectLst>
            <a:outerShdw blurRad="40000" rotWithShape="0" dir="5400000" dist="20000">
              <a:srgbClr val="000000">
                <a:alpha val="37650"/>
              </a:srgbClr>
            </a:outerShdw>
          </a:effectLst>
        </p:spPr>
      </p:cxnSp>
      <p:sp>
        <p:nvSpPr>
          <p:cNvPr id="318" name="Google Shape;318;p41"/>
          <p:cNvSpPr/>
          <p:nvPr/>
        </p:nvSpPr>
        <p:spPr>
          <a:xfrm>
            <a:off x="804875" y="3406675"/>
            <a:ext cx="218400" cy="636900"/>
          </a:xfrm>
          <a:prstGeom prst="downArrow">
            <a:avLst>
              <a:gd fmla="val 50000" name="adj1"/>
              <a:gd fmla="val 50000" name="adj2"/>
            </a:avLst>
          </a:prstGeom>
          <a:solidFill>
            <a:srgbClr val="FFFF00"/>
          </a:solidFill>
          <a:ln cap="flat" cmpd="sng" w="9525">
            <a:solidFill>
              <a:srgbClr val="3736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92"/>
              <a:buFont typeface="Arial"/>
              <a:buNone/>
            </a:pPr>
            <a:r>
              <a:t/>
            </a:r>
            <a:endParaRPr b="0" i="0" sz="1292" u="none" cap="none" strike="noStrike">
              <a:solidFill>
                <a:srgbClr val="FFFFFF"/>
              </a:solidFill>
              <a:latin typeface="Arial"/>
              <a:ea typeface="Arial"/>
              <a:cs typeface="Arial"/>
              <a:sym typeface="Arial"/>
            </a:endParaRPr>
          </a:p>
        </p:txBody>
      </p:sp>
      <p:sp>
        <p:nvSpPr>
          <p:cNvPr id="319" name="Google Shape;319;p41"/>
          <p:cNvSpPr txBox="1"/>
          <p:nvPr/>
        </p:nvSpPr>
        <p:spPr>
          <a:xfrm>
            <a:off x="1632600" y="4517250"/>
            <a:ext cx="3311400" cy="442200"/>
          </a:xfrm>
          <a:prstGeom prst="rect">
            <a:avLst/>
          </a:prstGeom>
          <a:solidFill>
            <a:srgbClr val="99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Arial"/>
              <a:buNone/>
            </a:pPr>
            <a:r>
              <a:rPr b="0" i="0" lang="nl" sz="1200" u="none" cap="none" strike="noStrike">
                <a:solidFill>
                  <a:srgbClr val="000000"/>
                </a:solidFill>
                <a:latin typeface="Arial"/>
                <a:ea typeface="Arial"/>
                <a:cs typeface="Arial"/>
                <a:sym typeface="Arial"/>
              </a:rPr>
              <a:t>Koningin Maria Hendrikaplein 70</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92"/>
              <a:buFont typeface="Arial"/>
              <a:buNone/>
            </a:pPr>
            <a:r>
              <a:rPr b="0" i="0" lang="nl" sz="1200" u="none" cap="none" strike="noStrike">
                <a:solidFill>
                  <a:srgbClr val="000000"/>
                </a:solidFill>
                <a:latin typeface="Arial"/>
                <a:ea typeface="Arial"/>
                <a:cs typeface="Arial"/>
                <a:sym typeface="Arial"/>
              </a:rPr>
              <a:t>9000 Gent</a:t>
            </a:r>
            <a:endParaRPr b="0" i="0" sz="1200" u="none" cap="none" strike="noStrike">
              <a:solidFill>
                <a:srgbClr val="000000"/>
              </a:solidFill>
              <a:latin typeface="Arial"/>
              <a:ea typeface="Arial"/>
              <a:cs typeface="Arial"/>
              <a:sym typeface="Arial"/>
            </a:endParaRPr>
          </a:p>
        </p:txBody>
      </p:sp>
      <p:sp>
        <p:nvSpPr>
          <p:cNvPr id="320" name="Google Shape;320;p41"/>
          <p:cNvSpPr txBox="1"/>
          <p:nvPr/>
        </p:nvSpPr>
        <p:spPr>
          <a:xfrm>
            <a:off x="1655559" y="3455290"/>
            <a:ext cx="3265500" cy="291300"/>
          </a:xfrm>
          <a:prstGeom prst="rect">
            <a:avLst/>
          </a:prstGeom>
          <a:solidFill>
            <a:srgbClr val="99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Arial"/>
              <a:buNone/>
            </a:pPr>
            <a:r>
              <a:rPr b="0" i="0" lang="nl" sz="1200" u="none" cap="none" strike="noStrike">
                <a:solidFill>
                  <a:srgbClr val="000000"/>
                </a:solidFill>
                <a:latin typeface="Arial"/>
                <a:ea typeface="Arial"/>
                <a:cs typeface="Arial"/>
                <a:sym typeface="Arial"/>
              </a:rPr>
              <a:t>Agentschap Informatie Vlaanderen</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Afbeeldingsresultaat voor context" id="325" name="Google Shape;325;p4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26" name="Google Shape;326;p42"/>
          <p:cNvSpPr txBox="1"/>
          <p:nvPr/>
        </p:nvSpPr>
        <p:spPr>
          <a:xfrm>
            <a:off x="449794" y="107576"/>
            <a:ext cx="4425600" cy="671400"/>
          </a:xfrm>
          <a:prstGeom prst="rect">
            <a:avLst/>
          </a:prstGeom>
          <a:solidFill>
            <a:srgbClr val="F2EADD"/>
          </a:solidFill>
          <a:ln>
            <a:noFill/>
          </a:ln>
        </p:spPr>
        <p:txBody>
          <a:bodyPr anchorCtr="0" anchor="ctr" bIns="34275" lIns="68550" spcFirstLastPara="1" rIns="68550" wrap="square" tIns="34275">
            <a:noAutofit/>
          </a:bodyPr>
          <a:lstStyle/>
          <a:p>
            <a:pPr indent="0" lvl="0" marL="0" marR="0" rtl="0" algn="l">
              <a:lnSpc>
                <a:spcPct val="75000"/>
              </a:lnSpc>
              <a:spcBef>
                <a:spcPts val="0"/>
              </a:spcBef>
              <a:spcAft>
                <a:spcPts val="0"/>
              </a:spcAft>
              <a:buNone/>
            </a:pPr>
            <a:r>
              <a:rPr b="1" lang="nl" sz="4050">
                <a:solidFill>
                  <a:schemeClr val="dk1"/>
                </a:solidFill>
                <a:latin typeface="Proxima Nova"/>
                <a:ea typeface="Proxima Nova"/>
                <a:cs typeface="Proxima Nova"/>
                <a:sym typeface="Proxima Nova"/>
              </a:rPr>
              <a:t>Machine-readable</a:t>
            </a:r>
            <a:endParaRPr b="1" i="0" sz="3000" u="none" cap="none" strike="noStrike">
              <a:solidFill>
                <a:schemeClr val="dk1"/>
              </a:solidFill>
              <a:latin typeface="Proxima Nova"/>
              <a:ea typeface="Proxima Nova"/>
              <a:cs typeface="Proxima Nova"/>
              <a:sym typeface="Proxima Nova"/>
            </a:endParaRPr>
          </a:p>
        </p:txBody>
      </p:sp>
      <p:pic>
        <p:nvPicPr>
          <p:cNvPr id="327" name="Google Shape;327;p42"/>
          <p:cNvPicPr preferRelativeResize="0"/>
          <p:nvPr/>
        </p:nvPicPr>
        <p:blipFill rotWithShape="1">
          <a:blip r:embed="rId4">
            <a:alphaModFix/>
          </a:blip>
          <a:srcRect b="0" l="0" r="0" t="0"/>
          <a:stretch/>
        </p:blipFill>
        <p:spPr>
          <a:xfrm>
            <a:off x="1073558" y="2876327"/>
            <a:ext cx="6996881" cy="1310419"/>
          </a:xfrm>
          <a:prstGeom prst="rect">
            <a:avLst/>
          </a:prstGeom>
          <a:solidFill>
            <a:srgbClr val="EEEEEE"/>
          </a:solidFill>
          <a:ln cap="sq" cmpd="sng" w="114300">
            <a:solidFill>
              <a:srgbClr val="D8D8D8"/>
            </a:solidFill>
            <a:prstDash val="solid"/>
            <a:miter lim="8000"/>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idx="1" type="body"/>
          </p:nvPr>
        </p:nvSpPr>
        <p:spPr>
          <a:xfrm>
            <a:off x="384725" y="109920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nl"/>
              <a:t>Scalable process for logging in, developing, modifying and phasing out data standards.</a:t>
            </a:r>
            <a:endParaRPr/>
          </a:p>
        </p:txBody>
      </p:sp>
      <p:pic>
        <p:nvPicPr>
          <p:cNvPr id="333" name="Google Shape;333;p43"/>
          <p:cNvPicPr preferRelativeResize="0"/>
          <p:nvPr/>
        </p:nvPicPr>
        <p:blipFill rotWithShape="1">
          <a:blip r:embed="rId3">
            <a:alphaModFix/>
          </a:blip>
          <a:srcRect b="0" l="0" r="0" t="0"/>
          <a:stretch/>
        </p:blipFill>
        <p:spPr>
          <a:xfrm>
            <a:off x="1447273" y="1906600"/>
            <a:ext cx="6634300" cy="3069250"/>
          </a:xfrm>
          <a:prstGeom prst="rect">
            <a:avLst/>
          </a:prstGeom>
          <a:noFill/>
          <a:ln>
            <a:noFill/>
          </a:ln>
        </p:spPr>
      </p:pic>
      <p:cxnSp>
        <p:nvCxnSpPr>
          <p:cNvPr id="334" name="Google Shape;334;p4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35" name="Google Shape;335;p43"/>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nl" sz="2400" u="none" cap="none" strike="noStrike">
                <a:solidFill>
                  <a:srgbClr val="000000"/>
                </a:solidFill>
                <a:latin typeface="Proxima Nova"/>
                <a:ea typeface="Proxima Nova"/>
                <a:cs typeface="Proxima Nova"/>
                <a:sym typeface="Proxima Nova"/>
              </a:rPr>
              <a:t>      Governance: OSLO proces en method</a:t>
            </a:r>
            <a:endParaRPr b="1" i="0" sz="2400" u="none" cap="none" strike="noStrike">
              <a:solidFill>
                <a:srgbClr val="000000"/>
              </a:solidFill>
              <a:latin typeface="Proxima Nova"/>
              <a:ea typeface="Proxima Nova"/>
              <a:cs typeface="Proxima Nova"/>
              <a:sym typeface="Proxima Nova"/>
            </a:endParaRPr>
          </a:p>
        </p:txBody>
      </p:sp>
      <p:pic>
        <p:nvPicPr>
          <p:cNvPr id="336" name="Google Shape;336;p43"/>
          <p:cNvPicPr preferRelativeResize="0"/>
          <p:nvPr/>
        </p:nvPicPr>
        <p:blipFill rotWithShape="1">
          <a:blip r:embed="rId4">
            <a:alphaModFix/>
          </a:blip>
          <a:srcRect b="0" l="0" r="0" t="0"/>
          <a:stretch/>
        </p:blipFill>
        <p:spPr>
          <a:xfrm>
            <a:off x="609875" y="291263"/>
            <a:ext cx="319350" cy="319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p:nvPr/>
        </p:nvSpPr>
        <p:spPr>
          <a:xfrm>
            <a:off x="591854"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42" name="Google Shape;342;p44"/>
          <p:cNvPicPr preferRelativeResize="0"/>
          <p:nvPr/>
        </p:nvPicPr>
        <p:blipFill rotWithShape="1">
          <a:blip r:embed="rId3">
            <a:alphaModFix/>
          </a:blip>
          <a:srcRect b="0" l="0" r="0" t="0"/>
          <a:stretch/>
        </p:blipFill>
        <p:spPr>
          <a:xfrm>
            <a:off x="1459923" y="3070514"/>
            <a:ext cx="1496291" cy="1496291"/>
          </a:xfrm>
          <a:prstGeom prst="rect">
            <a:avLst/>
          </a:prstGeom>
          <a:noFill/>
          <a:ln>
            <a:noFill/>
          </a:ln>
        </p:spPr>
      </p:pic>
      <p:pic>
        <p:nvPicPr>
          <p:cNvPr id="343" name="Google Shape;343;p44"/>
          <p:cNvPicPr preferRelativeResize="0"/>
          <p:nvPr/>
        </p:nvPicPr>
        <p:blipFill rotWithShape="1">
          <a:blip r:embed="rId3">
            <a:alphaModFix/>
          </a:blip>
          <a:srcRect b="0" l="0" r="0" t="0"/>
          <a:stretch/>
        </p:blipFill>
        <p:spPr>
          <a:xfrm>
            <a:off x="2949287" y="3070514"/>
            <a:ext cx="1496291" cy="1496291"/>
          </a:xfrm>
          <a:prstGeom prst="rect">
            <a:avLst/>
          </a:prstGeom>
          <a:noFill/>
          <a:ln>
            <a:noFill/>
          </a:ln>
        </p:spPr>
      </p:pic>
      <p:pic>
        <p:nvPicPr>
          <p:cNvPr id="344" name="Google Shape;344;p44"/>
          <p:cNvPicPr preferRelativeResize="0"/>
          <p:nvPr/>
        </p:nvPicPr>
        <p:blipFill rotWithShape="1">
          <a:blip r:embed="rId3">
            <a:alphaModFix/>
          </a:blip>
          <a:srcRect b="0" l="0" r="0" t="0"/>
          <a:stretch/>
        </p:blipFill>
        <p:spPr>
          <a:xfrm>
            <a:off x="4395355" y="3070514"/>
            <a:ext cx="1496291" cy="1496291"/>
          </a:xfrm>
          <a:prstGeom prst="rect">
            <a:avLst/>
          </a:prstGeom>
          <a:noFill/>
          <a:ln>
            <a:noFill/>
          </a:ln>
        </p:spPr>
      </p:pic>
      <p:pic>
        <p:nvPicPr>
          <p:cNvPr id="345" name="Google Shape;345;p44"/>
          <p:cNvPicPr preferRelativeResize="0"/>
          <p:nvPr/>
        </p:nvPicPr>
        <p:blipFill rotWithShape="1">
          <a:blip r:embed="rId3">
            <a:alphaModFix/>
          </a:blip>
          <a:srcRect b="0" l="0" r="0" t="0"/>
          <a:stretch/>
        </p:blipFill>
        <p:spPr>
          <a:xfrm>
            <a:off x="5884718" y="3061855"/>
            <a:ext cx="1496291" cy="1496291"/>
          </a:xfrm>
          <a:prstGeom prst="rect">
            <a:avLst/>
          </a:prstGeom>
          <a:noFill/>
          <a:ln>
            <a:noFill/>
          </a:ln>
        </p:spPr>
      </p:pic>
      <p:pic>
        <p:nvPicPr>
          <p:cNvPr descr="Afbeelding met speelgoed&#10;&#10;Beschrijving is gegenereerd met zeer hoge betrouwbaarheid" id="346" name="Google Shape;346;p44"/>
          <p:cNvPicPr preferRelativeResize="0"/>
          <p:nvPr/>
        </p:nvPicPr>
        <p:blipFill rotWithShape="1">
          <a:blip r:embed="rId4">
            <a:alphaModFix/>
          </a:blip>
          <a:srcRect b="0" l="0" r="0" t="0"/>
          <a:stretch/>
        </p:blipFill>
        <p:spPr>
          <a:xfrm>
            <a:off x="1457325" y="171450"/>
            <a:ext cx="6219825" cy="4095750"/>
          </a:xfrm>
          <a:prstGeom prst="rect">
            <a:avLst/>
          </a:prstGeom>
          <a:noFill/>
          <a:ln>
            <a:noFill/>
          </a:ln>
        </p:spPr>
      </p:pic>
      <p:cxnSp>
        <p:nvCxnSpPr>
          <p:cNvPr id="347" name="Google Shape;347;p44"/>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48" name="Google Shape;348;p44"/>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nl" sz="2400" u="none" cap="none" strike="noStrike">
                <a:solidFill>
                  <a:srgbClr val="000000"/>
                </a:solidFill>
                <a:latin typeface="Proxima Nova"/>
                <a:ea typeface="Proxima Nova"/>
                <a:cs typeface="Proxima Nova"/>
                <a:sym typeface="Proxima Nova"/>
              </a:rPr>
              <a:t>      </a:t>
            </a:r>
            <a:r>
              <a:rPr b="1" lang="nl" sz="2400">
                <a:latin typeface="Proxima Nova"/>
                <a:ea typeface="Proxima Nova"/>
                <a:cs typeface="Proxima Nova"/>
                <a:sym typeface="Proxima Nova"/>
              </a:rPr>
              <a:t>Governance: bottom-up development</a:t>
            </a:r>
            <a:endParaRPr b="1" i="0" sz="2400" u="none" cap="none" strike="noStrike">
              <a:solidFill>
                <a:srgbClr val="000000"/>
              </a:solidFill>
              <a:latin typeface="Proxima Nova"/>
              <a:ea typeface="Proxima Nova"/>
              <a:cs typeface="Proxima Nova"/>
              <a:sym typeface="Proxima Nova"/>
            </a:endParaRPr>
          </a:p>
        </p:txBody>
      </p:sp>
      <p:pic>
        <p:nvPicPr>
          <p:cNvPr id="349" name="Google Shape;349;p44"/>
          <p:cNvPicPr preferRelativeResize="0"/>
          <p:nvPr/>
        </p:nvPicPr>
        <p:blipFill rotWithShape="1">
          <a:blip r:embed="rId5">
            <a:alphaModFix/>
          </a:blip>
          <a:srcRect b="0" l="0" r="0" t="0"/>
          <a:stretch/>
        </p:blipFill>
        <p:spPr>
          <a:xfrm>
            <a:off x="609875" y="291263"/>
            <a:ext cx="319350" cy="319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5"/>
          <p:cNvPicPr preferRelativeResize="0"/>
          <p:nvPr/>
        </p:nvPicPr>
        <p:blipFill>
          <a:blip r:embed="rId3">
            <a:alphaModFix/>
          </a:blip>
          <a:stretch>
            <a:fillRect/>
          </a:stretch>
        </p:blipFill>
        <p:spPr>
          <a:xfrm>
            <a:off x="3827963" y="114300"/>
            <a:ext cx="4528729" cy="4914900"/>
          </a:xfrm>
          <a:prstGeom prst="rect">
            <a:avLst/>
          </a:prstGeom>
          <a:noFill/>
          <a:ln>
            <a:noFill/>
          </a:ln>
        </p:spPr>
      </p:pic>
      <p:cxnSp>
        <p:nvCxnSpPr>
          <p:cNvPr id="355" name="Google Shape;355;p4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56" name="Google Shape;356;p45"/>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nl" sz="2400" u="none" cap="none" strike="noStrike">
                <a:solidFill>
                  <a:srgbClr val="000000"/>
                </a:solidFill>
                <a:latin typeface="Proxima Nova"/>
                <a:ea typeface="Proxima Nova"/>
                <a:cs typeface="Proxima Nova"/>
                <a:sym typeface="Proxima Nova"/>
              </a:rPr>
              <a:t>      Governance</a:t>
            </a:r>
            <a:endParaRPr b="1" i="0" sz="2400" u="none" cap="none" strike="noStrike">
              <a:solidFill>
                <a:srgbClr val="000000"/>
              </a:solidFill>
              <a:latin typeface="Proxima Nova"/>
              <a:ea typeface="Proxima Nova"/>
              <a:cs typeface="Proxima Nova"/>
              <a:sym typeface="Proxima Nova"/>
            </a:endParaRPr>
          </a:p>
        </p:txBody>
      </p:sp>
      <p:pic>
        <p:nvPicPr>
          <p:cNvPr id="357" name="Google Shape;357;p45"/>
          <p:cNvPicPr preferRelativeResize="0"/>
          <p:nvPr/>
        </p:nvPicPr>
        <p:blipFill rotWithShape="1">
          <a:blip r:embed="rId4">
            <a:alphaModFix/>
          </a:blip>
          <a:srcRect b="0" l="0" r="0" t="0"/>
          <a:stretch/>
        </p:blipFill>
        <p:spPr>
          <a:xfrm>
            <a:off x="609875" y="291263"/>
            <a:ext cx="319350" cy="319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p:nvPr/>
        </p:nvSpPr>
        <p:spPr>
          <a:xfrm>
            <a:off x="457800" y="1099200"/>
            <a:ext cx="3627000" cy="598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nl" sz="1800">
                <a:latin typeface="Open Sans"/>
                <a:ea typeface="Open Sans"/>
                <a:cs typeface="Open Sans"/>
                <a:sym typeface="Open Sans"/>
              </a:rPr>
              <a:t>Reuse of</a:t>
            </a:r>
            <a:r>
              <a:rPr b="1" i="0" lang="nl" sz="1800" u="none" cap="none" strike="noStrike">
                <a:solidFill>
                  <a:srgbClr val="000000"/>
                </a:solidFill>
                <a:latin typeface="Open Sans"/>
                <a:ea typeface="Open Sans"/>
                <a:cs typeface="Open Sans"/>
                <a:sym typeface="Open Sans"/>
              </a:rPr>
              <a:t> context-neutral</a:t>
            </a:r>
            <a:r>
              <a:rPr b="1" lang="nl" sz="1800">
                <a:latin typeface="Open Sans"/>
                <a:ea typeface="Open Sans"/>
                <a:cs typeface="Open Sans"/>
                <a:sym typeface="Open Sans"/>
              </a:rPr>
              <a:t> </a:t>
            </a:r>
            <a:r>
              <a:rPr b="1" i="0" lang="nl" sz="1800" u="none" cap="none" strike="noStrike">
                <a:solidFill>
                  <a:srgbClr val="000000"/>
                </a:solidFill>
                <a:latin typeface="Open Sans"/>
                <a:ea typeface="Open Sans"/>
                <a:cs typeface="Open Sans"/>
                <a:sym typeface="Open Sans"/>
              </a:rPr>
              <a:t>do</a:t>
            </a:r>
            <a:r>
              <a:rPr b="1" lang="nl" sz="1800">
                <a:latin typeface="Open Sans"/>
                <a:ea typeface="Open Sans"/>
                <a:cs typeface="Open Sans"/>
                <a:sym typeface="Open Sans"/>
              </a:rPr>
              <a:t>main models</a:t>
            </a:r>
            <a:endParaRPr b="1" i="0" sz="1800" u="none" cap="none" strike="noStrike">
              <a:solidFill>
                <a:srgbClr val="000000"/>
              </a:solidFill>
              <a:latin typeface="Open Sans"/>
              <a:ea typeface="Open Sans"/>
              <a:cs typeface="Open Sans"/>
              <a:sym typeface="Open Sans"/>
            </a:endParaRPr>
          </a:p>
        </p:txBody>
      </p:sp>
      <p:sp>
        <p:nvSpPr>
          <p:cNvPr id="363" name="Google Shape;363;p46"/>
          <p:cNvSpPr/>
          <p:nvPr/>
        </p:nvSpPr>
        <p:spPr>
          <a:xfrm>
            <a:off x="457800" y="1924650"/>
            <a:ext cx="3627000" cy="598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nl" sz="1800">
                <a:latin typeface="Open Sans"/>
                <a:ea typeface="Open Sans"/>
                <a:cs typeface="Open Sans"/>
                <a:sym typeface="Open Sans"/>
              </a:rPr>
              <a:t>Support in developing semantic specification</a:t>
            </a:r>
            <a:endParaRPr b="1" i="0" sz="1800" u="none" cap="none" strike="noStrike">
              <a:solidFill>
                <a:srgbClr val="000000"/>
              </a:solidFill>
              <a:latin typeface="Open Sans"/>
              <a:ea typeface="Open Sans"/>
              <a:cs typeface="Open Sans"/>
              <a:sym typeface="Open Sans"/>
            </a:endParaRPr>
          </a:p>
        </p:txBody>
      </p:sp>
      <p:sp>
        <p:nvSpPr>
          <p:cNvPr id="364" name="Google Shape;364;p46"/>
          <p:cNvSpPr/>
          <p:nvPr/>
        </p:nvSpPr>
        <p:spPr>
          <a:xfrm>
            <a:off x="457800" y="2750100"/>
            <a:ext cx="3627000" cy="598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nl" sz="1800" u="none" cap="none" strike="noStrike">
                <a:solidFill>
                  <a:srgbClr val="000000"/>
                </a:solidFill>
                <a:latin typeface="Open Sans"/>
                <a:ea typeface="Open Sans"/>
                <a:cs typeface="Open Sans"/>
                <a:sym typeface="Open Sans"/>
              </a:rPr>
              <a:t>Data validati</a:t>
            </a:r>
            <a:r>
              <a:rPr b="1" lang="nl" sz="1800">
                <a:latin typeface="Open Sans"/>
                <a:ea typeface="Open Sans"/>
                <a:cs typeface="Open Sans"/>
                <a:sym typeface="Open Sans"/>
              </a:rPr>
              <a:t>on</a:t>
            </a:r>
            <a:endParaRPr b="1" i="0" sz="1800" u="none" cap="none" strike="noStrike">
              <a:solidFill>
                <a:srgbClr val="000000"/>
              </a:solidFill>
              <a:latin typeface="Open Sans"/>
              <a:ea typeface="Open Sans"/>
              <a:cs typeface="Open Sans"/>
              <a:sym typeface="Open Sans"/>
            </a:endParaRPr>
          </a:p>
        </p:txBody>
      </p:sp>
      <p:sp>
        <p:nvSpPr>
          <p:cNvPr id="365" name="Google Shape;365;p46"/>
          <p:cNvSpPr/>
          <p:nvPr/>
        </p:nvSpPr>
        <p:spPr>
          <a:xfrm>
            <a:off x="457800" y="3575550"/>
            <a:ext cx="3627000" cy="598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nl" sz="1800">
                <a:latin typeface="Open Sans"/>
                <a:ea typeface="Open Sans"/>
                <a:cs typeface="Open Sans"/>
                <a:sym typeface="Open Sans"/>
              </a:rPr>
              <a:t>Reuse of </a:t>
            </a:r>
            <a:r>
              <a:rPr b="1" i="0" lang="nl" sz="1800" u="none" cap="none" strike="noStrike">
                <a:solidFill>
                  <a:srgbClr val="000000"/>
                </a:solidFill>
                <a:latin typeface="Open Sans"/>
                <a:ea typeface="Open Sans"/>
                <a:cs typeface="Open Sans"/>
                <a:sym typeface="Open Sans"/>
              </a:rPr>
              <a:t>API </a:t>
            </a:r>
            <a:r>
              <a:rPr b="1" lang="nl" sz="1800">
                <a:latin typeface="Open Sans"/>
                <a:ea typeface="Open Sans"/>
                <a:cs typeface="Open Sans"/>
                <a:sym typeface="Open Sans"/>
              </a:rPr>
              <a:t>building blocks</a:t>
            </a:r>
            <a:endParaRPr b="1" i="0" sz="1800" u="none" cap="none" strike="noStrike">
              <a:solidFill>
                <a:srgbClr val="000000"/>
              </a:solidFill>
              <a:latin typeface="Open Sans"/>
              <a:ea typeface="Open Sans"/>
              <a:cs typeface="Open Sans"/>
              <a:sym typeface="Open Sans"/>
            </a:endParaRPr>
          </a:p>
        </p:txBody>
      </p:sp>
      <p:sp>
        <p:nvSpPr>
          <p:cNvPr id="366" name="Google Shape;366;p46"/>
          <p:cNvSpPr/>
          <p:nvPr/>
        </p:nvSpPr>
        <p:spPr>
          <a:xfrm>
            <a:off x="457800" y="4401000"/>
            <a:ext cx="3627000" cy="598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nl" sz="1800">
                <a:latin typeface="Open Sans"/>
                <a:ea typeface="Open Sans"/>
                <a:cs typeface="Open Sans"/>
                <a:sym typeface="Open Sans"/>
              </a:rPr>
              <a:t>Manuals for different profiles</a:t>
            </a:r>
            <a:endParaRPr b="1" i="0" sz="1800" u="none" cap="none" strike="noStrike">
              <a:solidFill>
                <a:srgbClr val="000000"/>
              </a:solidFill>
              <a:latin typeface="Open Sans"/>
              <a:ea typeface="Open Sans"/>
              <a:cs typeface="Open Sans"/>
              <a:sym typeface="Open Sans"/>
            </a:endParaRPr>
          </a:p>
        </p:txBody>
      </p:sp>
      <p:sp>
        <p:nvSpPr>
          <p:cNvPr id="367" name="Google Shape;367;p46"/>
          <p:cNvSpPr txBox="1"/>
          <p:nvPr/>
        </p:nvSpPr>
        <p:spPr>
          <a:xfrm>
            <a:off x="5273875" y="1167500"/>
            <a:ext cx="3144900" cy="59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 sz="1200">
                <a:latin typeface="Open Sans"/>
                <a:ea typeface="Open Sans"/>
                <a:cs typeface="Open Sans"/>
                <a:sym typeface="Open Sans"/>
              </a:rPr>
              <a:t>Find all models on</a:t>
            </a:r>
            <a:br>
              <a:rPr lang="nl" sz="1200">
                <a:latin typeface="Open Sans"/>
                <a:ea typeface="Open Sans"/>
                <a:cs typeface="Open Sans"/>
                <a:sym typeface="Open Sans"/>
              </a:rPr>
            </a:br>
            <a:r>
              <a:rPr i="0" lang="nl" sz="1200" u="sng" cap="none" strike="noStrike">
                <a:solidFill>
                  <a:schemeClr val="hlink"/>
                </a:solidFill>
                <a:latin typeface="Open Sans"/>
                <a:ea typeface="Open Sans"/>
                <a:cs typeface="Open Sans"/>
                <a:sym typeface="Open Sans"/>
                <a:hlinkClick r:id="rId3"/>
              </a:rPr>
              <a:t>https://data.vlaanderen.be/ns</a:t>
            </a:r>
            <a:r>
              <a:rPr i="0" lang="nl" sz="1200" u="none" cap="none" strike="noStrike">
                <a:solidFill>
                  <a:srgbClr val="000000"/>
                </a:solidFill>
                <a:latin typeface="Open Sans"/>
                <a:ea typeface="Open Sans"/>
                <a:cs typeface="Open Sans"/>
                <a:sym typeface="Open Sans"/>
              </a:rPr>
              <a:t> </a:t>
            </a:r>
            <a:endParaRPr i="0" sz="1200" u="none" cap="none" strike="noStrike">
              <a:solidFill>
                <a:srgbClr val="000000"/>
              </a:solidFill>
              <a:latin typeface="Open Sans"/>
              <a:ea typeface="Open Sans"/>
              <a:cs typeface="Open Sans"/>
              <a:sym typeface="Open Sans"/>
            </a:endParaRPr>
          </a:p>
        </p:txBody>
      </p:sp>
      <p:cxnSp>
        <p:nvCxnSpPr>
          <p:cNvPr id="368" name="Google Shape;368;p46"/>
          <p:cNvCxnSpPr>
            <a:stCxn id="362" idx="3"/>
            <a:endCxn id="367" idx="1"/>
          </p:cNvCxnSpPr>
          <p:nvPr/>
        </p:nvCxnSpPr>
        <p:spPr>
          <a:xfrm>
            <a:off x="4084800" y="1398450"/>
            <a:ext cx="1189200" cy="68400"/>
          </a:xfrm>
          <a:prstGeom prst="curvedConnector3">
            <a:avLst>
              <a:gd fmla="val 49995" name="adj1"/>
            </a:avLst>
          </a:prstGeom>
          <a:noFill/>
          <a:ln cap="flat" cmpd="sng" w="28575">
            <a:solidFill>
              <a:schemeClr val="dk2"/>
            </a:solidFill>
            <a:prstDash val="solid"/>
            <a:round/>
            <a:headEnd len="sm" w="sm" type="none"/>
            <a:tailEnd len="med" w="med" type="triangle"/>
          </a:ln>
        </p:spPr>
      </p:cxnSp>
      <p:sp>
        <p:nvSpPr>
          <p:cNvPr id="369" name="Google Shape;369;p46"/>
          <p:cNvSpPr txBox="1"/>
          <p:nvPr/>
        </p:nvSpPr>
        <p:spPr>
          <a:xfrm>
            <a:off x="5029800" y="1840525"/>
            <a:ext cx="4114200" cy="119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 sz="1200">
                <a:latin typeface="Open Sans"/>
                <a:ea typeface="Open Sans"/>
                <a:cs typeface="Open Sans"/>
                <a:sym typeface="Open Sans"/>
              </a:rPr>
              <a:t>From use cases to application profiles</a:t>
            </a:r>
            <a:br>
              <a:rPr lang="nl" sz="1200">
                <a:latin typeface="Open Sans"/>
                <a:ea typeface="Open Sans"/>
                <a:cs typeface="Open Sans"/>
                <a:sym typeface="Open Sans"/>
              </a:rPr>
            </a:br>
            <a:r>
              <a:rPr i="0" lang="nl" sz="1000" u="sng" cap="none" strike="noStrike">
                <a:solidFill>
                  <a:schemeClr val="hlink"/>
                </a:solidFill>
                <a:latin typeface="Open Sans"/>
                <a:ea typeface="Open Sans"/>
                <a:cs typeface="Open Sans"/>
                <a:sym typeface="Open Sans"/>
                <a:hlinkClick r:id="rId4"/>
              </a:rPr>
              <a:t>https://overheid.vlaanderen.be/oslo-projectondersteuning-oslo</a:t>
            </a:r>
            <a:r>
              <a:rPr i="0" lang="nl" sz="1000" u="none" cap="none" strike="noStrike">
                <a:solidFill>
                  <a:srgbClr val="000000"/>
                </a:solidFill>
                <a:latin typeface="Open Sans"/>
                <a:ea typeface="Open Sans"/>
                <a:cs typeface="Open Sans"/>
                <a:sym typeface="Open Sans"/>
              </a:rPr>
              <a:t> </a:t>
            </a:r>
            <a:endParaRPr i="0" sz="1000" u="none" cap="none" strike="noStrike">
              <a:solidFill>
                <a:srgbClr val="000000"/>
              </a:solidFill>
              <a:latin typeface="Open Sans"/>
              <a:ea typeface="Open Sans"/>
              <a:cs typeface="Open Sans"/>
              <a:sym typeface="Open Sans"/>
            </a:endParaRPr>
          </a:p>
        </p:txBody>
      </p:sp>
      <p:cxnSp>
        <p:nvCxnSpPr>
          <p:cNvPr id="370" name="Google Shape;370;p46"/>
          <p:cNvCxnSpPr>
            <a:stCxn id="363" idx="3"/>
            <a:endCxn id="369" idx="1"/>
          </p:cNvCxnSpPr>
          <p:nvPr/>
        </p:nvCxnSpPr>
        <p:spPr>
          <a:xfrm>
            <a:off x="4084800" y="2223900"/>
            <a:ext cx="945000" cy="215100"/>
          </a:xfrm>
          <a:prstGeom prst="curvedConnector3">
            <a:avLst>
              <a:gd fmla="val 50000" name="adj1"/>
            </a:avLst>
          </a:prstGeom>
          <a:noFill/>
          <a:ln cap="flat" cmpd="sng" w="28575">
            <a:solidFill>
              <a:schemeClr val="dk2"/>
            </a:solidFill>
            <a:prstDash val="solid"/>
            <a:round/>
            <a:headEnd len="sm" w="sm" type="none"/>
            <a:tailEnd len="med" w="med" type="triangle"/>
          </a:ln>
        </p:spPr>
      </p:cxnSp>
      <p:sp>
        <p:nvSpPr>
          <p:cNvPr id="371" name="Google Shape;371;p46"/>
          <p:cNvSpPr txBox="1"/>
          <p:nvPr/>
        </p:nvSpPr>
        <p:spPr>
          <a:xfrm>
            <a:off x="4630525" y="3112050"/>
            <a:ext cx="44316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 sz="1200">
                <a:latin typeface="Open Sans"/>
                <a:ea typeface="Open Sans"/>
                <a:cs typeface="Open Sans"/>
                <a:sym typeface="Open Sans"/>
              </a:rPr>
              <a:t>Check out our SHACL-validator at</a:t>
            </a:r>
            <a:br>
              <a:rPr lang="nl" sz="1200">
                <a:latin typeface="Open Sans"/>
                <a:ea typeface="Open Sans"/>
                <a:cs typeface="Open Sans"/>
                <a:sym typeface="Open Sans"/>
              </a:rPr>
            </a:br>
            <a:r>
              <a:rPr i="0" lang="nl" sz="1200" u="sng" cap="none" strike="noStrike">
                <a:solidFill>
                  <a:schemeClr val="hlink"/>
                </a:solidFill>
                <a:latin typeface="Open Sans"/>
                <a:ea typeface="Open Sans"/>
                <a:cs typeface="Open Sans"/>
                <a:sym typeface="Open Sans"/>
                <a:hlinkClick r:id="rId5"/>
              </a:rPr>
              <a:t>https://data.vlaanderen.be/shacl-validator/</a:t>
            </a:r>
            <a:r>
              <a:rPr i="0" lang="nl" sz="1200" u="none" cap="none" strike="noStrike">
                <a:solidFill>
                  <a:srgbClr val="000000"/>
                </a:solidFill>
                <a:latin typeface="Open Sans"/>
                <a:ea typeface="Open Sans"/>
                <a:cs typeface="Open Sans"/>
                <a:sym typeface="Open Sans"/>
              </a:rPr>
              <a:t> </a:t>
            </a:r>
            <a:endParaRPr i="0" sz="1200" u="none" cap="none" strike="noStrike">
              <a:solidFill>
                <a:srgbClr val="000000"/>
              </a:solidFill>
              <a:latin typeface="Open Sans"/>
              <a:ea typeface="Open Sans"/>
              <a:cs typeface="Open Sans"/>
              <a:sym typeface="Open Sans"/>
            </a:endParaRPr>
          </a:p>
        </p:txBody>
      </p:sp>
      <p:cxnSp>
        <p:nvCxnSpPr>
          <p:cNvPr id="372" name="Google Shape;372;p46"/>
          <p:cNvCxnSpPr>
            <a:stCxn id="364" idx="3"/>
            <a:endCxn id="371" idx="1"/>
          </p:cNvCxnSpPr>
          <p:nvPr/>
        </p:nvCxnSpPr>
        <p:spPr>
          <a:xfrm>
            <a:off x="4084800" y="3049350"/>
            <a:ext cx="545700" cy="362100"/>
          </a:xfrm>
          <a:prstGeom prst="curvedConnector3">
            <a:avLst>
              <a:gd fmla="val 50002" name="adj1"/>
            </a:avLst>
          </a:prstGeom>
          <a:noFill/>
          <a:ln cap="flat" cmpd="sng" w="28575">
            <a:solidFill>
              <a:schemeClr val="dk2"/>
            </a:solidFill>
            <a:prstDash val="solid"/>
            <a:round/>
            <a:headEnd len="sm" w="sm" type="none"/>
            <a:tailEnd len="med" w="med" type="triangle"/>
          </a:ln>
        </p:spPr>
      </p:cxnSp>
      <p:sp>
        <p:nvSpPr>
          <p:cNvPr id="373" name="Google Shape;373;p46"/>
          <p:cNvSpPr txBox="1"/>
          <p:nvPr/>
        </p:nvSpPr>
        <p:spPr>
          <a:xfrm>
            <a:off x="4438075" y="4401000"/>
            <a:ext cx="4816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 sz="1200">
                <a:latin typeface="Open Sans"/>
                <a:ea typeface="Open Sans"/>
                <a:cs typeface="Open Sans"/>
                <a:sym typeface="Open Sans"/>
              </a:rPr>
              <a:t>Find our training material at</a:t>
            </a:r>
            <a:br>
              <a:rPr lang="nl" sz="1200">
                <a:latin typeface="Open Sans"/>
                <a:ea typeface="Open Sans"/>
                <a:cs typeface="Open Sans"/>
                <a:sym typeface="Open Sans"/>
              </a:rPr>
            </a:br>
            <a:r>
              <a:rPr i="0" lang="nl" sz="1200" u="sng" cap="none" strike="noStrike">
                <a:solidFill>
                  <a:schemeClr val="hlink"/>
                </a:solidFill>
                <a:latin typeface="Open Sans"/>
                <a:ea typeface="Open Sans"/>
                <a:cs typeface="Open Sans"/>
                <a:sym typeface="Open Sans"/>
                <a:hlinkClick r:id="rId6"/>
              </a:rPr>
              <a:t>https://informatievlaanderen.github.io/handreikingOslo/</a:t>
            </a:r>
            <a:r>
              <a:rPr i="0" lang="nl" sz="1200" u="none" cap="none" strike="noStrike">
                <a:solidFill>
                  <a:srgbClr val="000000"/>
                </a:solidFill>
                <a:latin typeface="Open Sans"/>
                <a:ea typeface="Open Sans"/>
                <a:cs typeface="Open Sans"/>
                <a:sym typeface="Open Sans"/>
              </a:rPr>
              <a:t> </a:t>
            </a:r>
            <a:endParaRPr i="0" sz="1200" u="none" cap="none" strike="noStrike">
              <a:solidFill>
                <a:srgbClr val="000000"/>
              </a:solidFill>
              <a:latin typeface="Open Sans"/>
              <a:ea typeface="Open Sans"/>
              <a:cs typeface="Open Sans"/>
              <a:sym typeface="Open Sans"/>
            </a:endParaRPr>
          </a:p>
        </p:txBody>
      </p:sp>
      <p:cxnSp>
        <p:nvCxnSpPr>
          <p:cNvPr id="374" name="Google Shape;374;p46"/>
          <p:cNvCxnSpPr>
            <a:stCxn id="366" idx="3"/>
            <a:endCxn id="373" idx="1"/>
          </p:cNvCxnSpPr>
          <p:nvPr/>
        </p:nvCxnSpPr>
        <p:spPr>
          <a:xfrm>
            <a:off x="4084800" y="4700250"/>
            <a:ext cx="353400" cy="600"/>
          </a:xfrm>
          <a:prstGeom prst="curvedConnector3">
            <a:avLst>
              <a:gd fmla="val 49982" name="adj1"/>
            </a:avLst>
          </a:prstGeom>
          <a:noFill/>
          <a:ln cap="flat" cmpd="sng" w="28575">
            <a:solidFill>
              <a:schemeClr val="dk2"/>
            </a:solidFill>
            <a:prstDash val="solid"/>
            <a:round/>
            <a:headEnd len="sm" w="sm" type="none"/>
            <a:tailEnd len="med" w="med" type="triangle"/>
          </a:ln>
        </p:spPr>
      </p:cxnSp>
      <p:cxnSp>
        <p:nvCxnSpPr>
          <p:cNvPr id="375" name="Google Shape;375;p4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76" name="Google Shape;376;p46"/>
          <p:cNvSpPr txBox="1"/>
          <p:nvPr/>
        </p:nvSpPr>
        <p:spPr>
          <a:xfrm>
            <a:off x="502725" y="168400"/>
            <a:ext cx="83430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nl" sz="2400" u="none" cap="none" strike="noStrike">
                <a:solidFill>
                  <a:srgbClr val="000000"/>
                </a:solidFill>
                <a:latin typeface="Proxima Nova"/>
                <a:ea typeface="Proxima Nova"/>
                <a:cs typeface="Proxima Nova"/>
                <a:sym typeface="Proxima Nova"/>
              </a:rPr>
              <a:t>      </a:t>
            </a:r>
            <a:r>
              <a:rPr b="1" lang="nl" sz="2400">
                <a:latin typeface="Proxima Nova"/>
                <a:ea typeface="Proxima Nova"/>
                <a:cs typeface="Proxima Nova"/>
                <a:sym typeface="Proxima Nova"/>
              </a:rPr>
              <a:t>Supporting </a:t>
            </a:r>
            <a:r>
              <a:rPr b="1" i="0" lang="nl" sz="2400" u="none" cap="none" strike="noStrike">
                <a:solidFill>
                  <a:srgbClr val="000000"/>
                </a:solidFill>
                <a:latin typeface="Proxima Nova"/>
                <a:ea typeface="Proxima Nova"/>
                <a:cs typeface="Proxima Nova"/>
                <a:sym typeface="Proxima Nova"/>
              </a:rPr>
              <a:t>tool</a:t>
            </a:r>
            <a:r>
              <a:rPr b="1" lang="nl" sz="2400">
                <a:latin typeface="Proxima Nova"/>
                <a:ea typeface="Proxima Nova"/>
                <a:cs typeface="Proxima Nova"/>
                <a:sym typeface="Proxima Nova"/>
              </a:rPr>
              <a:t>s</a:t>
            </a:r>
            <a:endParaRPr b="1" i="0" sz="2400" u="none" cap="none" strike="noStrike">
              <a:solidFill>
                <a:srgbClr val="000000"/>
              </a:solidFill>
              <a:latin typeface="Proxima Nova"/>
              <a:ea typeface="Proxima Nova"/>
              <a:cs typeface="Proxima Nova"/>
              <a:sym typeface="Proxima Nova"/>
            </a:endParaRPr>
          </a:p>
        </p:txBody>
      </p:sp>
      <p:pic>
        <p:nvPicPr>
          <p:cNvPr id="377" name="Google Shape;377;p46"/>
          <p:cNvPicPr preferRelativeResize="0"/>
          <p:nvPr/>
        </p:nvPicPr>
        <p:blipFill rotWithShape="1">
          <a:blip r:embed="rId7">
            <a:alphaModFix/>
          </a:blip>
          <a:srcRect b="0" l="0" r="0" t="0"/>
          <a:stretch/>
        </p:blipFill>
        <p:spPr>
          <a:xfrm>
            <a:off x="609875" y="260575"/>
            <a:ext cx="425050" cy="425050"/>
          </a:xfrm>
          <a:prstGeom prst="rect">
            <a:avLst/>
          </a:prstGeom>
          <a:noFill/>
          <a:ln>
            <a:noFill/>
          </a:ln>
        </p:spPr>
      </p:pic>
      <p:cxnSp>
        <p:nvCxnSpPr>
          <p:cNvPr id="378" name="Google Shape;378;p46"/>
          <p:cNvCxnSpPr>
            <a:stCxn id="365" idx="3"/>
            <a:endCxn id="379" idx="1"/>
          </p:cNvCxnSpPr>
          <p:nvPr/>
        </p:nvCxnSpPr>
        <p:spPr>
          <a:xfrm>
            <a:off x="4084800" y="3874800"/>
            <a:ext cx="908400" cy="209400"/>
          </a:xfrm>
          <a:prstGeom prst="curvedConnector3">
            <a:avLst>
              <a:gd fmla="val 50000" name="adj1"/>
            </a:avLst>
          </a:prstGeom>
          <a:noFill/>
          <a:ln cap="flat" cmpd="sng" w="28575">
            <a:solidFill>
              <a:schemeClr val="dk2"/>
            </a:solidFill>
            <a:prstDash val="solid"/>
            <a:round/>
            <a:headEnd len="sm" w="sm" type="none"/>
            <a:tailEnd len="med" w="med" type="triangle"/>
          </a:ln>
        </p:spPr>
      </p:cxnSp>
      <p:sp>
        <p:nvSpPr>
          <p:cNvPr id="379" name="Google Shape;379;p46"/>
          <p:cNvSpPr txBox="1"/>
          <p:nvPr/>
        </p:nvSpPr>
        <p:spPr>
          <a:xfrm>
            <a:off x="4993200" y="3785075"/>
            <a:ext cx="4431600" cy="59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 sz="1200">
                <a:latin typeface="Open Sans"/>
                <a:ea typeface="Open Sans"/>
                <a:cs typeface="Open Sans"/>
                <a:sym typeface="Open Sans"/>
              </a:rPr>
              <a:t>Work in progress</a:t>
            </a:r>
            <a:endParaRPr i="0" sz="12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7"/>
          <p:cNvPicPr preferRelativeResize="0"/>
          <p:nvPr/>
        </p:nvPicPr>
        <p:blipFill rotWithShape="1">
          <a:blip r:embed="rId3">
            <a:alphaModFix/>
          </a:blip>
          <a:srcRect b="0" l="0" r="0" t="0"/>
          <a:stretch/>
        </p:blipFill>
        <p:spPr>
          <a:xfrm>
            <a:off x="1613662" y="1099200"/>
            <a:ext cx="5916665" cy="4044300"/>
          </a:xfrm>
          <a:prstGeom prst="rect">
            <a:avLst/>
          </a:prstGeom>
          <a:noFill/>
          <a:ln>
            <a:noFill/>
          </a:ln>
        </p:spPr>
      </p:pic>
      <p:cxnSp>
        <p:nvCxnSpPr>
          <p:cNvPr id="385" name="Google Shape;385;p4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86" name="Google Shape;386;p47"/>
          <p:cNvSpPr txBox="1"/>
          <p:nvPr/>
        </p:nvSpPr>
        <p:spPr>
          <a:xfrm>
            <a:off x="502725" y="168400"/>
            <a:ext cx="83430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nl" sz="2400" u="none" cap="none" strike="noStrike">
                <a:solidFill>
                  <a:srgbClr val="000000"/>
                </a:solidFill>
                <a:latin typeface="Proxima Nova"/>
                <a:ea typeface="Proxima Nova"/>
                <a:cs typeface="Proxima Nova"/>
                <a:sym typeface="Proxima Nova"/>
              </a:rPr>
              <a:t>      Use case: Lo</a:t>
            </a:r>
            <a:r>
              <a:rPr b="1" lang="nl" sz="2400">
                <a:latin typeface="Proxima Nova"/>
                <a:ea typeface="Proxima Nova"/>
                <a:cs typeface="Proxima Nova"/>
                <a:sym typeface="Proxima Nova"/>
              </a:rPr>
              <a:t>cal Decisions as Linked Open Data</a:t>
            </a:r>
            <a:endParaRPr b="1" i="0" sz="2400" u="none" cap="none" strike="noStrike">
              <a:solidFill>
                <a:srgbClr val="000000"/>
              </a:solidFill>
              <a:latin typeface="Proxima Nova"/>
              <a:ea typeface="Proxima Nova"/>
              <a:cs typeface="Proxima Nova"/>
              <a:sym typeface="Proxima Nova"/>
            </a:endParaRPr>
          </a:p>
        </p:txBody>
      </p:sp>
      <p:pic>
        <p:nvPicPr>
          <p:cNvPr id="387" name="Google Shape;387;p47"/>
          <p:cNvPicPr preferRelativeResize="0"/>
          <p:nvPr/>
        </p:nvPicPr>
        <p:blipFill rotWithShape="1">
          <a:blip r:embed="rId4">
            <a:alphaModFix/>
          </a:blip>
          <a:srcRect b="0" l="0" r="0" t="0"/>
          <a:stretch/>
        </p:blipFill>
        <p:spPr>
          <a:xfrm>
            <a:off x="609875" y="291250"/>
            <a:ext cx="319350" cy="319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48"/>
          <p:cNvPicPr preferRelativeResize="0"/>
          <p:nvPr/>
        </p:nvPicPr>
        <p:blipFill rotWithShape="1">
          <a:blip r:embed="rId3">
            <a:alphaModFix/>
          </a:blip>
          <a:srcRect b="0" l="0" r="0" t="0"/>
          <a:stretch/>
        </p:blipFill>
        <p:spPr>
          <a:xfrm>
            <a:off x="841925" y="992800"/>
            <a:ext cx="7332924" cy="4150699"/>
          </a:xfrm>
          <a:prstGeom prst="rect">
            <a:avLst/>
          </a:prstGeom>
          <a:noFill/>
          <a:ln>
            <a:noFill/>
          </a:ln>
        </p:spPr>
      </p:pic>
      <p:cxnSp>
        <p:nvCxnSpPr>
          <p:cNvPr id="393" name="Google Shape;393;p4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94" name="Google Shape;394;p48"/>
          <p:cNvSpPr txBox="1"/>
          <p:nvPr/>
        </p:nvSpPr>
        <p:spPr>
          <a:xfrm>
            <a:off x="502725" y="168400"/>
            <a:ext cx="83430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nl" sz="2400">
                <a:solidFill>
                  <a:schemeClr val="dk1"/>
                </a:solidFill>
                <a:latin typeface="Proxima Nova"/>
                <a:ea typeface="Proxima Nova"/>
                <a:cs typeface="Proxima Nova"/>
                <a:sym typeface="Proxima Nova"/>
              </a:rPr>
              <a:t>      Use case: Local Decisions as Linked Open Data</a:t>
            </a:r>
            <a:endParaRPr b="1" sz="2400">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pic>
        <p:nvPicPr>
          <p:cNvPr id="395" name="Google Shape;395;p48"/>
          <p:cNvPicPr preferRelativeResize="0"/>
          <p:nvPr/>
        </p:nvPicPr>
        <p:blipFill rotWithShape="1">
          <a:blip r:embed="rId4">
            <a:alphaModFix/>
          </a:blip>
          <a:srcRect b="0" l="0" r="0" t="0"/>
          <a:stretch/>
        </p:blipFill>
        <p:spPr>
          <a:xfrm>
            <a:off x="609875" y="291250"/>
            <a:ext cx="319350" cy="319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Amazon.com : Neewer 12''X11''/30cm X 27cm Wooden Director's Film Movie  Slateboard Clapper Board : Camera &amp; Photo" id="104" name="Google Shape;104;p22"/>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105" name="Google Shape;105;p22"/>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Recording</a:t>
            </a:r>
            <a:r>
              <a:rPr b="1" lang="nl" sz="2400">
                <a:latin typeface="Proxima Nova"/>
                <a:ea typeface="Proxima Nova"/>
                <a:cs typeface="Proxima Nova"/>
                <a:sym typeface="Proxima Nova"/>
              </a:rPr>
              <a:t>?</a:t>
            </a:r>
            <a:endParaRPr b="1" i="0" sz="2400" u="none" cap="none" strike="noStrike">
              <a:solidFill>
                <a:srgbClr val="000000"/>
              </a:solidFill>
              <a:latin typeface="Proxima Nova"/>
              <a:ea typeface="Proxima Nova"/>
              <a:cs typeface="Proxima Nova"/>
              <a:sym typeface="Proxima Nova"/>
            </a:endParaRPr>
          </a:p>
        </p:txBody>
      </p:sp>
      <p:cxnSp>
        <p:nvCxnSpPr>
          <p:cNvPr id="106" name="Google Shape;106;p22"/>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07" name="Google Shape;107;p22"/>
          <p:cNvSpPr/>
          <p:nvPr/>
        </p:nvSpPr>
        <p:spPr>
          <a:xfrm>
            <a:off x="487400" y="4230950"/>
            <a:ext cx="1628100" cy="80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nvSpPr>
        <p:spPr>
          <a:xfrm>
            <a:off x="1547663" y="2462558"/>
            <a:ext cx="6048600" cy="828000"/>
          </a:xfrm>
          <a:prstGeom prst="rect">
            <a:avLst/>
          </a:prstGeom>
          <a:noFill/>
          <a:ln>
            <a:noFill/>
          </a:ln>
        </p:spPr>
        <p:txBody>
          <a:bodyPr anchorCtr="0" anchor="ctr" bIns="34275" lIns="68575" spcFirstLastPara="1" rIns="68575" wrap="square" tIns="34275">
            <a:noAutofit/>
          </a:bodyPr>
          <a:lstStyle/>
          <a:p>
            <a:pPr indent="0" lvl="0" marL="0" marR="0" rtl="0" algn="ctr">
              <a:lnSpc>
                <a:spcPct val="75000"/>
              </a:lnSpc>
              <a:spcBef>
                <a:spcPts val="0"/>
              </a:spcBef>
              <a:spcAft>
                <a:spcPts val="0"/>
              </a:spcAft>
              <a:buNone/>
            </a:pPr>
            <a:r>
              <a:rPr lang="nl" sz="4200">
                <a:solidFill>
                  <a:schemeClr val="dk1"/>
                </a:solidFill>
                <a:latin typeface="Proxima Nova"/>
                <a:ea typeface="Proxima Nova"/>
                <a:cs typeface="Proxima Nova"/>
                <a:sym typeface="Proxima Nova"/>
              </a:rPr>
              <a:t>OSLO Mobility</a:t>
            </a:r>
            <a:endParaRPr sz="4200">
              <a:solidFill>
                <a:schemeClr val="dk1"/>
              </a:solidFill>
              <a:latin typeface="Proxima Nova"/>
              <a:ea typeface="Proxima Nova"/>
              <a:cs typeface="Proxima Nova"/>
              <a:sym typeface="Proxima Nova"/>
            </a:endParaRPr>
          </a:p>
        </p:txBody>
      </p:sp>
      <p:pic>
        <p:nvPicPr>
          <p:cNvPr id="401" name="Google Shape;401;p49"/>
          <p:cNvPicPr preferRelativeResize="0"/>
          <p:nvPr/>
        </p:nvPicPr>
        <p:blipFill rotWithShape="1">
          <a:blip r:embed="rId3">
            <a:alphaModFix/>
          </a:blip>
          <a:srcRect b="0" l="0" r="58102" t="0"/>
          <a:stretch/>
        </p:blipFill>
        <p:spPr>
          <a:xfrm>
            <a:off x="5061338" y="1073616"/>
            <a:ext cx="2226300" cy="1285050"/>
          </a:xfrm>
          <a:prstGeom prst="rect">
            <a:avLst/>
          </a:prstGeom>
          <a:noFill/>
          <a:ln>
            <a:noFill/>
          </a:ln>
        </p:spPr>
      </p:pic>
      <p:pic>
        <p:nvPicPr>
          <p:cNvPr id="402" name="Google Shape;402;p49"/>
          <p:cNvPicPr preferRelativeResize="0"/>
          <p:nvPr/>
        </p:nvPicPr>
        <p:blipFill>
          <a:blip r:embed="rId4">
            <a:alphaModFix/>
          </a:blip>
          <a:stretch>
            <a:fillRect/>
          </a:stretch>
        </p:blipFill>
        <p:spPr>
          <a:xfrm>
            <a:off x="1749919" y="1156255"/>
            <a:ext cx="2226300" cy="1272171"/>
          </a:xfrm>
          <a:prstGeom prst="rect">
            <a:avLst/>
          </a:prstGeom>
          <a:noFill/>
          <a:ln>
            <a:noFill/>
          </a:ln>
        </p:spPr>
      </p:pic>
      <p:pic>
        <p:nvPicPr>
          <p:cNvPr id="403" name="Google Shape;403;p49"/>
          <p:cNvPicPr preferRelativeResize="0"/>
          <p:nvPr/>
        </p:nvPicPr>
        <p:blipFill>
          <a:blip r:embed="rId5">
            <a:alphaModFix/>
          </a:blip>
          <a:stretch>
            <a:fillRect/>
          </a:stretch>
        </p:blipFill>
        <p:spPr>
          <a:xfrm>
            <a:off x="6949125" y="3478987"/>
            <a:ext cx="1602665" cy="1107282"/>
          </a:xfrm>
          <a:prstGeom prst="rect">
            <a:avLst/>
          </a:prstGeom>
          <a:noFill/>
          <a:ln>
            <a:noFill/>
          </a:ln>
        </p:spPr>
      </p:pic>
      <p:pic>
        <p:nvPicPr>
          <p:cNvPr id="404" name="Google Shape;404;p49"/>
          <p:cNvPicPr preferRelativeResize="0"/>
          <p:nvPr/>
        </p:nvPicPr>
        <p:blipFill>
          <a:blip r:embed="rId6">
            <a:alphaModFix/>
          </a:blip>
          <a:stretch>
            <a:fillRect/>
          </a:stretch>
        </p:blipFill>
        <p:spPr>
          <a:xfrm>
            <a:off x="3403819" y="3582741"/>
            <a:ext cx="2564943" cy="1026000"/>
          </a:xfrm>
          <a:prstGeom prst="rect">
            <a:avLst/>
          </a:prstGeom>
          <a:noFill/>
          <a:ln>
            <a:noFill/>
          </a:ln>
        </p:spPr>
      </p:pic>
      <p:pic>
        <p:nvPicPr>
          <p:cNvPr id="405" name="Google Shape;405;p49"/>
          <p:cNvPicPr preferRelativeResize="0"/>
          <p:nvPr/>
        </p:nvPicPr>
        <p:blipFill>
          <a:blip r:embed="rId7">
            <a:alphaModFix/>
          </a:blip>
          <a:stretch>
            <a:fillRect/>
          </a:stretch>
        </p:blipFill>
        <p:spPr>
          <a:xfrm>
            <a:off x="683063" y="3582722"/>
            <a:ext cx="2109111" cy="1107282"/>
          </a:xfrm>
          <a:prstGeom prst="rect">
            <a:avLst/>
          </a:prstGeom>
          <a:noFill/>
          <a:ln>
            <a:noFill/>
          </a:ln>
        </p:spPr>
      </p:pic>
      <p:cxnSp>
        <p:nvCxnSpPr>
          <p:cNvPr id="406" name="Google Shape;406;p49"/>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407" name="Google Shape;407;p49"/>
          <p:cNvSpPr txBox="1"/>
          <p:nvPr/>
        </p:nvSpPr>
        <p:spPr>
          <a:xfrm>
            <a:off x="502725" y="168400"/>
            <a:ext cx="83430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nl" sz="2400" u="none" cap="none" strike="noStrike">
                <a:solidFill>
                  <a:srgbClr val="000000"/>
                </a:solidFill>
                <a:latin typeface="Proxima Nova"/>
                <a:ea typeface="Proxima Nova"/>
                <a:cs typeface="Proxima Nova"/>
                <a:sym typeface="Proxima Nova"/>
              </a:rPr>
              <a:t>      Use case: </a:t>
            </a:r>
            <a:r>
              <a:rPr b="1" lang="nl" sz="2400">
                <a:latin typeface="Proxima Nova"/>
                <a:ea typeface="Proxima Nova"/>
                <a:cs typeface="Proxima Nova"/>
                <a:sym typeface="Proxima Nova"/>
              </a:rPr>
              <a:t>OSLO Mobility</a:t>
            </a:r>
            <a:endParaRPr b="1" i="0" sz="2400" u="none" cap="none" strike="noStrike">
              <a:solidFill>
                <a:srgbClr val="000000"/>
              </a:solidFill>
              <a:latin typeface="Proxima Nova"/>
              <a:ea typeface="Proxima Nova"/>
              <a:cs typeface="Proxima Nova"/>
              <a:sym typeface="Proxima Nova"/>
            </a:endParaRPr>
          </a:p>
        </p:txBody>
      </p:sp>
      <p:pic>
        <p:nvPicPr>
          <p:cNvPr id="408" name="Google Shape;408;p49"/>
          <p:cNvPicPr preferRelativeResize="0"/>
          <p:nvPr/>
        </p:nvPicPr>
        <p:blipFill rotWithShape="1">
          <a:blip r:embed="rId8">
            <a:alphaModFix/>
          </a:blip>
          <a:srcRect b="0" l="0" r="0" t="0"/>
          <a:stretch/>
        </p:blipFill>
        <p:spPr>
          <a:xfrm>
            <a:off x="609875" y="291250"/>
            <a:ext cx="319350" cy="319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p:nvPr/>
        </p:nvSpPr>
        <p:spPr>
          <a:xfrm>
            <a:off x="4558969" y="2175713"/>
            <a:ext cx="3629400" cy="1323300"/>
          </a:xfrm>
          <a:prstGeom prst="rect">
            <a:avLst/>
          </a:prstGeom>
          <a:noFill/>
          <a:ln cap="flat" cmpd="sng" w="3810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 name="Google Shape;414;p50"/>
          <p:cNvSpPr txBox="1"/>
          <p:nvPr>
            <p:ph type="title"/>
          </p:nvPr>
        </p:nvSpPr>
        <p:spPr>
          <a:xfrm>
            <a:off x="471488" y="205383"/>
            <a:ext cx="5915100" cy="553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400"/>
              <a:buFont typeface="Arial"/>
              <a:buNone/>
            </a:pPr>
            <a:r>
              <a:rPr b="1" lang="nl"/>
              <a:t>OSLO Mobility</a:t>
            </a:r>
            <a:endParaRPr b="1"/>
          </a:p>
          <a:p>
            <a:pPr indent="0" lvl="0" marL="0" rtl="0" algn="l">
              <a:lnSpc>
                <a:spcPct val="90000"/>
              </a:lnSpc>
              <a:spcBef>
                <a:spcPts val="0"/>
              </a:spcBef>
              <a:spcAft>
                <a:spcPts val="0"/>
              </a:spcAft>
              <a:buClr>
                <a:schemeClr val="dk1"/>
              </a:buClr>
              <a:buSzPts val="2400"/>
              <a:buFont typeface="Arial"/>
              <a:buNone/>
            </a:pPr>
            <a:r>
              <a:rPr b="1" lang="nl">
                <a:solidFill>
                  <a:srgbClr val="999999"/>
                </a:solidFill>
              </a:rPr>
              <a:t>Decree Basic Accessibility</a:t>
            </a:r>
            <a:endParaRPr b="1">
              <a:solidFill>
                <a:srgbClr val="999999"/>
              </a:solidFill>
            </a:endParaRPr>
          </a:p>
          <a:p>
            <a:pPr indent="0" lvl="0" marL="0" rtl="0" algn="l">
              <a:lnSpc>
                <a:spcPct val="90000"/>
              </a:lnSpc>
              <a:spcBef>
                <a:spcPts val="0"/>
              </a:spcBef>
              <a:spcAft>
                <a:spcPts val="0"/>
              </a:spcAft>
              <a:buClr>
                <a:schemeClr val="dk1"/>
              </a:buClr>
              <a:buSzPts val="2400"/>
              <a:buFont typeface="Arial"/>
              <a:buNone/>
            </a:pPr>
            <a:r>
              <a:t/>
            </a:r>
            <a:endParaRPr/>
          </a:p>
        </p:txBody>
      </p:sp>
      <p:sp>
        <p:nvSpPr>
          <p:cNvPr id="415" name="Google Shape;415;p50"/>
          <p:cNvSpPr txBox="1"/>
          <p:nvPr>
            <p:ph idx="12" type="sldNum"/>
          </p:nvPr>
        </p:nvSpPr>
        <p:spPr>
          <a:xfrm>
            <a:off x="6123508" y="3641964"/>
            <a:ext cx="511800" cy="147000"/>
          </a:xfrm>
          <a:prstGeom prst="rect">
            <a:avLst/>
          </a:prstGeom>
          <a:noFill/>
          <a:ln>
            <a:noFill/>
          </a:ln>
        </p:spPr>
        <p:txBody>
          <a:bodyPr anchorCtr="0" anchor="ctr" bIns="34275" lIns="34275" spcFirstLastPara="1" rIns="34275" wrap="square" tIns="34275">
            <a:noAutofit/>
          </a:bodyPr>
          <a:lstStyle/>
          <a:p>
            <a:pPr indent="0" lvl="0" marL="0" rtl="0" algn="r">
              <a:spcBef>
                <a:spcPts val="0"/>
              </a:spcBef>
              <a:spcAft>
                <a:spcPts val="0"/>
              </a:spcAft>
              <a:buClr>
                <a:srgbClr val="000000"/>
              </a:buClr>
              <a:buFont typeface="Arial"/>
              <a:buNone/>
            </a:pPr>
            <a:fld id="{00000000-1234-1234-1234-123412341234}" type="slidenum">
              <a:rPr lang="nl"/>
              <a:t>‹#›</a:t>
            </a:fld>
            <a:endParaRPr/>
          </a:p>
        </p:txBody>
      </p:sp>
      <p:sp>
        <p:nvSpPr>
          <p:cNvPr id="416" name="Google Shape;416;p50"/>
          <p:cNvSpPr/>
          <p:nvPr/>
        </p:nvSpPr>
        <p:spPr>
          <a:xfrm>
            <a:off x="628650" y="1484025"/>
            <a:ext cx="8074500" cy="529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nl" sz="2300">
                <a:solidFill>
                  <a:schemeClr val="dk1"/>
                </a:solidFill>
                <a:latin typeface="Open Sans"/>
                <a:ea typeface="Open Sans"/>
                <a:cs typeface="Open Sans"/>
                <a:sym typeface="Open Sans"/>
              </a:rPr>
              <a:t>The mobility system in Flanders must be</a:t>
            </a:r>
            <a:endParaRPr sz="23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23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100">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Open Sans"/>
              <a:ea typeface="Open Sans"/>
              <a:cs typeface="Open Sans"/>
              <a:sym typeface="Open Sans"/>
            </a:endParaRPr>
          </a:p>
        </p:txBody>
      </p:sp>
      <p:sp>
        <p:nvSpPr>
          <p:cNvPr id="417" name="Google Shape;417;p50"/>
          <p:cNvSpPr/>
          <p:nvPr/>
        </p:nvSpPr>
        <p:spPr>
          <a:xfrm>
            <a:off x="3027059" y="2383442"/>
            <a:ext cx="545392" cy="545410"/>
          </a:xfrm>
          <a:custGeom>
            <a:rect b="b" l="l" r="r" t="t"/>
            <a:pathLst>
              <a:path extrusionOk="0" h="6686" w="6687">
                <a:moveTo>
                  <a:pt x="0" y="0"/>
                </a:moveTo>
                <a:lnTo>
                  <a:pt x="0" y="6686"/>
                </a:lnTo>
                <a:lnTo>
                  <a:pt x="6687" y="6686"/>
                </a:lnTo>
                <a:lnTo>
                  <a:pt x="6687" y="0"/>
                </a:lnTo>
                <a:lnTo>
                  <a:pt x="0" y="0"/>
                </a:lnTo>
                <a:close/>
                <a:moveTo>
                  <a:pt x="2224" y="2196"/>
                </a:moveTo>
                <a:lnTo>
                  <a:pt x="2224" y="2196"/>
                </a:lnTo>
                <a:lnTo>
                  <a:pt x="2300" y="2120"/>
                </a:lnTo>
                <a:lnTo>
                  <a:pt x="2376" y="2048"/>
                </a:lnTo>
                <a:lnTo>
                  <a:pt x="2454" y="1978"/>
                </a:lnTo>
                <a:lnTo>
                  <a:pt x="2532" y="1908"/>
                </a:lnTo>
                <a:lnTo>
                  <a:pt x="2610" y="1842"/>
                </a:lnTo>
                <a:lnTo>
                  <a:pt x="2688" y="1778"/>
                </a:lnTo>
                <a:lnTo>
                  <a:pt x="2768" y="1714"/>
                </a:lnTo>
                <a:lnTo>
                  <a:pt x="2848" y="1652"/>
                </a:lnTo>
                <a:lnTo>
                  <a:pt x="2848" y="3624"/>
                </a:lnTo>
                <a:lnTo>
                  <a:pt x="1818" y="4654"/>
                </a:lnTo>
                <a:lnTo>
                  <a:pt x="1818" y="2646"/>
                </a:lnTo>
                <a:lnTo>
                  <a:pt x="1818" y="2646"/>
                </a:lnTo>
                <a:lnTo>
                  <a:pt x="1914" y="2530"/>
                </a:lnTo>
                <a:lnTo>
                  <a:pt x="2012" y="2418"/>
                </a:lnTo>
                <a:lnTo>
                  <a:pt x="2116" y="2306"/>
                </a:lnTo>
                <a:lnTo>
                  <a:pt x="2224" y="2196"/>
                </a:lnTo>
                <a:lnTo>
                  <a:pt x="2224" y="2196"/>
                </a:lnTo>
                <a:close/>
                <a:moveTo>
                  <a:pt x="6149" y="322"/>
                </a:moveTo>
                <a:lnTo>
                  <a:pt x="4447" y="2024"/>
                </a:lnTo>
                <a:lnTo>
                  <a:pt x="4447" y="762"/>
                </a:lnTo>
                <a:lnTo>
                  <a:pt x="4447" y="762"/>
                </a:lnTo>
                <a:lnTo>
                  <a:pt x="4577" y="712"/>
                </a:lnTo>
                <a:lnTo>
                  <a:pt x="4705" y="666"/>
                </a:lnTo>
                <a:lnTo>
                  <a:pt x="4831" y="624"/>
                </a:lnTo>
                <a:lnTo>
                  <a:pt x="4955" y="584"/>
                </a:lnTo>
                <a:lnTo>
                  <a:pt x="5075" y="548"/>
                </a:lnTo>
                <a:lnTo>
                  <a:pt x="5193" y="516"/>
                </a:lnTo>
                <a:lnTo>
                  <a:pt x="5307" y="486"/>
                </a:lnTo>
                <a:lnTo>
                  <a:pt x="5417" y="458"/>
                </a:lnTo>
                <a:lnTo>
                  <a:pt x="5525" y="432"/>
                </a:lnTo>
                <a:lnTo>
                  <a:pt x="5627" y="410"/>
                </a:lnTo>
                <a:lnTo>
                  <a:pt x="5727" y="390"/>
                </a:lnTo>
                <a:lnTo>
                  <a:pt x="5821" y="372"/>
                </a:lnTo>
                <a:lnTo>
                  <a:pt x="5995" y="344"/>
                </a:lnTo>
                <a:lnTo>
                  <a:pt x="6149" y="322"/>
                </a:lnTo>
                <a:lnTo>
                  <a:pt x="6149" y="322"/>
                </a:lnTo>
                <a:close/>
                <a:moveTo>
                  <a:pt x="4161" y="2308"/>
                </a:moveTo>
                <a:lnTo>
                  <a:pt x="3134" y="3338"/>
                </a:lnTo>
                <a:lnTo>
                  <a:pt x="3134" y="1448"/>
                </a:lnTo>
                <a:lnTo>
                  <a:pt x="3134" y="1448"/>
                </a:lnTo>
                <a:lnTo>
                  <a:pt x="3262" y="1362"/>
                </a:lnTo>
                <a:lnTo>
                  <a:pt x="3391" y="1282"/>
                </a:lnTo>
                <a:lnTo>
                  <a:pt x="3521" y="1206"/>
                </a:lnTo>
                <a:lnTo>
                  <a:pt x="3649" y="1134"/>
                </a:lnTo>
                <a:lnTo>
                  <a:pt x="3779" y="1064"/>
                </a:lnTo>
                <a:lnTo>
                  <a:pt x="3907" y="1000"/>
                </a:lnTo>
                <a:lnTo>
                  <a:pt x="4035" y="938"/>
                </a:lnTo>
                <a:lnTo>
                  <a:pt x="4161" y="882"/>
                </a:lnTo>
                <a:lnTo>
                  <a:pt x="4161" y="2308"/>
                </a:lnTo>
                <a:close/>
                <a:moveTo>
                  <a:pt x="1532" y="4938"/>
                </a:moveTo>
                <a:lnTo>
                  <a:pt x="326" y="6146"/>
                </a:lnTo>
                <a:lnTo>
                  <a:pt x="326" y="6146"/>
                </a:lnTo>
                <a:lnTo>
                  <a:pt x="344" y="6020"/>
                </a:lnTo>
                <a:lnTo>
                  <a:pt x="368" y="5880"/>
                </a:lnTo>
                <a:lnTo>
                  <a:pt x="398" y="5726"/>
                </a:lnTo>
                <a:lnTo>
                  <a:pt x="432" y="5560"/>
                </a:lnTo>
                <a:lnTo>
                  <a:pt x="474" y="5384"/>
                </a:lnTo>
                <a:lnTo>
                  <a:pt x="498" y="5292"/>
                </a:lnTo>
                <a:lnTo>
                  <a:pt x="524" y="5198"/>
                </a:lnTo>
                <a:lnTo>
                  <a:pt x="552" y="5100"/>
                </a:lnTo>
                <a:lnTo>
                  <a:pt x="582" y="5002"/>
                </a:lnTo>
                <a:lnTo>
                  <a:pt x="612" y="4902"/>
                </a:lnTo>
                <a:lnTo>
                  <a:pt x="646" y="4798"/>
                </a:lnTo>
                <a:lnTo>
                  <a:pt x="682" y="4694"/>
                </a:lnTo>
                <a:lnTo>
                  <a:pt x="720" y="4590"/>
                </a:lnTo>
                <a:lnTo>
                  <a:pt x="760" y="4482"/>
                </a:lnTo>
                <a:lnTo>
                  <a:pt x="804" y="4374"/>
                </a:lnTo>
                <a:lnTo>
                  <a:pt x="850" y="4264"/>
                </a:lnTo>
                <a:lnTo>
                  <a:pt x="898" y="4154"/>
                </a:lnTo>
                <a:lnTo>
                  <a:pt x="948" y="4042"/>
                </a:lnTo>
                <a:lnTo>
                  <a:pt x="1000" y="3930"/>
                </a:lnTo>
                <a:lnTo>
                  <a:pt x="1058" y="3818"/>
                </a:lnTo>
                <a:lnTo>
                  <a:pt x="1116" y="3704"/>
                </a:lnTo>
                <a:lnTo>
                  <a:pt x="1178" y="3590"/>
                </a:lnTo>
                <a:lnTo>
                  <a:pt x="1242" y="3476"/>
                </a:lnTo>
                <a:lnTo>
                  <a:pt x="1310" y="3362"/>
                </a:lnTo>
                <a:lnTo>
                  <a:pt x="1382" y="3250"/>
                </a:lnTo>
                <a:lnTo>
                  <a:pt x="1456" y="3136"/>
                </a:lnTo>
                <a:lnTo>
                  <a:pt x="1532" y="3022"/>
                </a:lnTo>
                <a:lnTo>
                  <a:pt x="1532" y="4938"/>
                </a:lnTo>
                <a:close/>
                <a:moveTo>
                  <a:pt x="1734" y="5140"/>
                </a:moveTo>
                <a:lnTo>
                  <a:pt x="3693" y="5140"/>
                </a:lnTo>
                <a:lnTo>
                  <a:pt x="3693" y="5140"/>
                </a:lnTo>
                <a:lnTo>
                  <a:pt x="3577" y="5222"/>
                </a:lnTo>
                <a:lnTo>
                  <a:pt x="3459" y="5300"/>
                </a:lnTo>
                <a:lnTo>
                  <a:pt x="3344" y="5374"/>
                </a:lnTo>
                <a:lnTo>
                  <a:pt x="3226" y="5444"/>
                </a:lnTo>
                <a:lnTo>
                  <a:pt x="3110" y="5512"/>
                </a:lnTo>
                <a:lnTo>
                  <a:pt x="2994" y="5576"/>
                </a:lnTo>
                <a:lnTo>
                  <a:pt x="2876" y="5636"/>
                </a:lnTo>
                <a:lnTo>
                  <a:pt x="2762" y="5694"/>
                </a:lnTo>
                <a:lnTo>
                  <a:pt x="2646" y="5750"/>
                </a:lnTo>
                <a:lnTo>
                  <a:pt x="2532" y="5802"/>
                </a:lnTo>
                <a:lnTo>
                  <a:pt x="2418" y="5850"/>
                </a:lnTo>
                <a:lnTo>
                  <a:pt x="2306" y="5898"/>
                </a:lnTo>
                <a:lnTo>
                  <a:pt x="2194" y="5940"/>
                </a:lnTo>
                <a:lnTo>
                  <a:pt x="2084" y="5982"/>
                </a:lnTo>
                <a:lnTo>
                  <a:pt x="1976" y="6020"/>
                </a:lnTo>
                <a:lnTo>
                  <a:pt x="1870" y="6056"/>
                </a:lnTo>
                <a:lnTo>
                  <a:pt x="1764" y="6090"/>
                </a:lnTo>
                <a:lnTo>
                  <a:pt x="1662" y="6122"/>
                </a:lnTo>
                <a:lnTo>
                  <a:pt x="1562" y="6152"/>
                </a:lnTo>
                <a:lnTo>
                  <a:pt x="1462" y="6178"/>
                </a:lnTo>
                <a:lnTo>
                  <a:pt x="1366" y="6204"/>
                </a:lnTo>
                <a:lnTo>
                  <a:pt x="1272" y="6228"/>
                </a:lnTo>
                <a:lnTo>
                  <a:pt x="1094" y="6268"/>
                </a:lnTo>
                <a:lnTo>
                  <a:pt x="926" y="6302"/>
                </a:lnTo>
                <a:lnTo>
                  <a:pt x="772" y="6330"/>
                </a:lnTo>
                <a:lnTo>
                  <a:pt x="632" y="6352"/>
                </a:lnTo>
                <a:lnTo>
                  <a:pt x="506" y="6368"/>
                </a:lnTo>
                <a:lnTo>
                  <a:pt x="1734" y="5140"/>
                </a:lnTo>
                <a:close/>
                <a:moveTo>
                  <a:pt x="4063" y="4856"/>
                </a:moveTo>
                <a:lnTo>
                  <a:pt x="2020" y="4856"/>
                </a:lnTo>
                <a:lnTo>
                  <a:pt x="3050" y="3826"/>
                </a:lnTo>
                <a:lnTo>
                  <a:pt x="5037" y="3826"/>
                </a:lnTo>
                <a:lnTo>
                  <a:pt x="5037" y="3826"/>
                </a:lnTo>
                <a:lnTo>
                  <a:pt x="4971" y="3910"/>
                </a:lnTo>
                <a:lnTo>
                  <a:pt x="4905" y="3996"/>
                </a:lnTo>
                <a:lnTo>
                  <a:pt x="4837" y="4080"/>
                </a:lnTo>
                <a:lnTo>
                  <a:pt x="4767" y="4162"/>
                </a:lnTo>
                <a:lnTo>
                  <a:pt x="4693" y="4246"/>
                </a:lnTo>
                <a:lnTo>
                  <a:pt x="4619" y="4328"/>
                </a:lnTo>
                <a:lnTo>
                  <a:pt x="4541" y="4410"/>
                </a:lnTo>
                <a:lnTo>
                  <a:pt x="4463" y="4490"/>
                </a:lnTo>
                <a:lnTo>
                  <a:pt x="4463" y="4490"/>
                </a:lnTo>
                <a:lnTo>
                  <a:pt x="4363" y="4586"/>
                </a:lnTo>
                <a:lnTo>
                  <a:pt x="4265" y="4680"/>
                </a:lnTo>
                <a:lnTo>
                  <a:pt x="4163" y="4768"/>
                </a:lnTo>
                <a:lnTo>
                  <a:pt x="4063" y="4856"/>
                </a:lnTo>
                <a:lnTo>
                  <a:pt x="4063" y="4856"/>
                </a:lnTo>
                <a:close/>
                <a:moveTo>
                  <a:pt x="5237" y="3540"/>
                </a:moveTo>
                <a:lnTo>
                  <a:pt x="3334" y="3540"/>
                </a:lnTo>
                <a:lnTo>
                  <a:pt x="4363" y="2510"/>
                </a:lnTo>
                <a:lnTo>
                  <a:pt x="5799" y="2510"/>
                </a:lnTo>
                <a:lnTo>
                  <a:pt x="5799" y="2510"/>
                </a:lnTo>
                <a:lnTo>
                  <a:pt x="5741" y="2638"/>
                </a:lnTo>
                <a:lnTo>
                  <a:pt x="5681" y="2764"/>
                </a:lnTo>
                <a:lnTo>
                  <a:pt x="5617" y="2894"/>
                </a:lnTo>
                <a:lnTo>
                  <a:pt x="5549" y="3022"/>
                </a:lnTo>
                <a:lnTo>
                  <a:pt x="5477" y="3152"/>
                </a:lnTo>
                <a:lnTo>
                  <a:pt x="5401" y="3282"/>
                </a:lnTo>
                <a:lnTo>
                  <a:pt x="5321" y="3410"/>
                </a:lnTo>
                <a:lnTo>
                  <a:pt x="5237" y="3540"/>
                </a:lnTo>
                <a:lnTo>
                  <a:pt x="5237" y="3540"/>
                </a:lnTo>
                <a:close/>
                <a:moveTo>
                  <a:pt x="5917" y="2226"/>
                </a:moveTo>
                <a:lnTo>
                  <a:pt x="4649" y="2226"/>
                </a:lnTo>
                <a:lnTo>
                  <a:pt x="6365" y="510"/>
                </a:lnTo>
                <a:lnTo>
                  <a:pt x="6365" y="510"/>
                </a:lnTo>
                <a:lnTo>
                  <a:pt x="6341" y="662"/>
                </a:lnTo>
                <a:lnTo>
                  <a:pt x="6311" y="836"/>
                </a:lnTo>
                <a:lnTo>
                  <a:pt x="6293" y="932"/>
                </a:lnTo>
                <a:lnTo>
                  <a:pt x="6273" y="1032"/>
                </a:lnTo>
                <a:lnTo>
                  <a:pt x="6251" y="1134"/>
                </a:lnTo>
                <a:lnTo>
                  <a:pt x="6225" y="1242"/>
                </a:lnTo>
                <a:lnTo>
                  <a:pt x="6197" y="1354"/>
                </a:lnTo>
                <a:lnTo>
                  <a:pt x="6167" y="1470"/>
                </a:lnTo>
                <a:lnTo>
                  <a:pt x="6133" y="1588"/>
                </a:lnTo>
                <a:lnTo>
                  <a:pt x="6097" y="1710"/>
                </a:lnTo>
                <a:lnTo>
                  <a:pt x="6057" y="1836"/>
                </a:lnTo>
                <a:lnTo>
                  <a:pt x="6013" y="1964"/>
                </a:lnTo>
                <a:lnTo>
                  <a:pt x="5967" y="2094"/>
                </a:lnTo>
                <a:lnTo>
                  <a:pt x="5917" y="2226"/>
                </a:lnTo>
                <a:lnTo>
                  <a:pt x="5917" y="2226"/>
                </a:lnTo>
                <a:close/>
                <a:moveTo>
                  <a:pt x="4939" y="284"/>
                </a:moveTo>
                <a:lnTo>
                  <a:pt x="4939" y="284"/>
                </a:lnTo>
                <a:lnTo>
                  <a:pt x="4771" y="336"/>
                </a:lnTo>
                <a:lnTo>
                  <a:pt x="4601" y="394"/>
                </a:lnTo>
                <a:lnTo>
                  <a:pt x="4427" y="458"/>
                </a:lnTo>
                <a:lnTo>
                  <a:pt x="4337" y="492"/>
                </a:lnTo>
                <a:lnTo>
                  <a:pt x="4247" y="528"/>
                </a:lnTo>
                <a:lnTo>
                  <a:pt x="4157" y="566"/>
                </a:lnTo>
                <a:lnTo>
                  <a:pt x="4067" y="604"/>
                </a:lnTo>
                <a:lnTo>
                  <a:pt x="3975" y="646"/>
                </a:lnTo>
                <a:lnTo>
                  <a:pt x="3883" y="688"/>
                </a:lnTo>
                <a:lnTo>
                  <a:pt x="3789" y="734"/>
                </a:lnTo>
                <a:lnTo>
                  <a:pt x="3697" y="780"/>
                </a:lnTo>
                <a:lnTo>
                  <a:pt x="3603" y="830"/>
                </a:lnTo>
                <a:lnTo>
                  <a:pt x="3509" y="880"/>
                </a:lnTo>
                <a:lnTo>
                  <a:pt x="3415" y="932"/>
                </a:lnTo>
                <a:lnTo>
                  <a:pt x="3322" y="988"/>
                </a:lnTo>
                <a:lnTo>
                  <a:pt x="3228" y="1044"/>
                </a:lnTo>
                <a:lnTo>
                  <a:pt x="3132" y="1104"/>
                </a:lnTo>
                <a:lnTo>
                  <a:pt x="3038" y="1164"/>
                </a:lnTo>
                <a:lnTo>
                  <a:pt x="2944" y="1228"/>
                </a:lnTo>
                <a:lnTo>
                  <a:pt x="2850" y="1294"/>
                </a:lnTo>
                <a:lnTo>
                  <a:pt x="2756" y="1362"/>
                </a:lnTo>
                <a:lnTo>
                  <a:pt x="2662" y="1432"/>
                </a:lnTo>
                <a:lnTo>
                  <a:pt x="2570" y="1504"/>
                </a:lnTo>
                <a:lnTo>
                  <a:pt x="2476" y="1580"/>
                </a:lnTo>
                <a:lnTo>
                  <a:pt x="2384" y="1658"/>
                </a:lnTo>
                <a:lnTo>
                  <a:pt x="2292" y="1738"/>
                </a:lnTo>
                <a:lnTo>
                  <a:pt x="2202" y="1820"/>
                </a:lnTo>
                <a:lnTo>
                  <a:pt x="2112" y="1906"/>
                </a:lnTo>
                <a:lnTo>
                  <a:pt x="2022" y="1994"/>
                </a:lnTo>
                <a:lnTo>
                  <a:pt x="2022" y="1994"/>
                </a:lnTo>
                <a:lnTo>
                  <a:pt x="1958" y="2058"/>
                </a:lnTo>
                <a:lnTo>
                  <a:pt x="1894" y="2124"/>
                </a:lnTo>
                <a:lnTo>
                  <a:pt x="1834" y="2190"/>
                </a:lnTo>
                <a:lnTo>
                  <a:pt x="1774" y="2258"/>
                </a:lnTo>
                <a:lnTo>
                  <a:pt x="1714" y="2324"/>
                </a:lnTo>
                <a:lnTo>
                  <a:pt x="1656" y="2390"/>
                </a:lnTo>
                <a:lnTo>
                  <a:pt x="1546" y="2526"/>
                </a:lnTo>
                <a:lnTo>
                  <a:pt x="1532" y="2526"/>
                </a:lnTo>
                <a:lnTo>
                  <a:pt x="1532" y="2542"/>
                </a:lnTo>
                <a:lnTo>
                  <a:pt x="1532" y="2542"/>
                </a:lnTo>
                <a:lnTo>
                  <a:pt x="1472" y="2620"/>
                </a:lnTo>
                <a:lnTo>
                  <a:pt x="1412" y="2698"/>
                </a:lnTo>
                <a:lnTo>
                  <a:pt x="1356" y="2776"/>
                </a:lnTo>
                <a:lnTo>
                  <a:pt x="1300" y="2854"/>
                </a:lnTo>
                <a:lnTo>
                  <a:pt x="1244" y="2932"/>
                </a:lnTo>
                <a:lnTo>
                  <a:pt x="1192" y="3010"/>
                </a:lnTo>
                <a:lnTo>
                  <a:pt x="1140" y="3090"/>
                </a:lnTo>
                <a:lnTo>
                  <a:pt x="1090" y="3168"/>
                </a:lnTo>
                <a:lnTo>
                  <a:pt x="1042" y="3246"/>
                </a:lnTo>
                <a:lnTo>
                  <a:pt x="996" y="3326"/>
                </a:lnTo>
                <a:lnTo>
                  <a:pt x="906" y="3482"/>
                </a:lnTo>
                <a:lnTo>
                  <a:pt x="822" y="3640"/>
                </a:lnTo>
                <a:lnTo>
                  <a:pt x="742" y="3796"/>
                </a:lnTo>
                <a:lnTo>
                  <a:pt x="670" y="3950"/>
                </a:lnTo>
                <a:lnTo>
                  <a:pt x="600" y="4104"/>
                </a:lnTo>
                <a:lnTo>
                  <a:pt x="536" y="4254"/>
                </a:lnTo>
                <a:lnTo>
                  <a:pt x="478" y="4404"/>
                </a:lnTo>
                <a:lnTo>
                  <a:pt x="424" y="4550"/>
                </a:lnTo>
                <a:lnTo>
                  <a:pt x="374" y="4694"/>
                </a:lnTo>
                <a:lnTo>
                  <a:pt x="326" y="4836"/>
                </a:lnTo>
                <a:lnTo>
                  <a:pt x="284" y="4972"/>
                </a:lnTo>
                <a:lnTo>
                  <a:pt x="284" y="284"/>
                </a:lnTo>
                <a:lnTo>
                  <a:pt x="4939" y="284"/>
                </a:lnTo>
                <a:close/>
                <a:moveTo>
                  <a:pt x="1748" y="6402"/>
                </a:moveTo>
                <a:lnTo>
                  <a:pt x="1748" y="6402"/>
                </a:lnTo>
                <a:lnTo>
                  <a:pt x="1914" y="6350"/>
                </a:lnTo>
                <a:lnTo>
                  <a:pt x="2084" y="6292"/>
                </a:lnTo>
                <a:lnTo>
                  <a:pt x="2260" y="6228"/>
                </a:lnTo>
                <a:lnTo>
                  <a:pt x="2348" y="6194"/>
                </a:lnTo>
                <a:lnTo>
                  <a:pt x="2438" y="6158"/>
                </a:lnTo>
                <a:lnTo>
                  <a:pt x="2528" y="6120"/>
                </a:lnTo>
                <a:lnTo>
                  <a:pt x="2620" y="6082"/>
                </a:lnTo>
                <a:lnTo>
                  <a:pt x="2712" y="6040"/>
                </a:lnTo>
                <a:lnTo>
                  <a:pt x="2804" y="5998"/>
                </a:lnTo>
                <a:lnTo>
                  <a:pt x="2896" y="5952"/>
                </a:lnTo>
                <a:lnTo>
                  <a:pt x="2990" y="5906"/>
                </a:lnTo>
                <a:lnTo>
                  <a:pt x="3084" y="5856"/>
                </a:lnTo>
                <a:lnTo>
                  <a:pt x="3176" y="5806"/>
                </a:lnTo>
                <a:lnTo>
                  <a:pt x="3270" y="5754"/>
                </a:lnTo>
                <a:lnTo>
                  <a:pt x="3365" y="5698"/>
                </a:lnTo>
                <a:lnTo>
                  <a:pt x="3459" y="5642"/>
                </a:lnTo>
                <a:lnTo>
                  <a:pt x="3553" y="5582"/>
                </a:lnTo>
                <a:lnTo>
                  <a:pt x="3647" y="5522"/>
                </a:lnTo>
                <a:lnTo>
                  <a:pt x="3741" y="5458"/>
                </a:lnTo>
                <a:lnTo>
                  <a:pt x="3835" y="5392"/>
                </a:lnTo>
                <a:lnTo>
                  <a:pt x="3929" y="5324"/>
                </a:lnTo>
                <a:lnTo>
                  <a:pt x="4023" y="5254"/>
                </a:lnTo>
                <a:lnTo>
                  <a:pt x="4117" y="5182"/>
                </a:lnTo>
                <a:lnTo>
                  <a:pt x="4209" y="5106"/>
                </a:lnTo>
                <a:lnTo>
                  <a:pt x="4301" y="5028"/>
                </a:lnTo>
                <a:lnTo>
                  <a:pt x="4393" y="4948"/>
                </a:lnTo>
                <a:lnTo>
                  <a:pt x="4483" y="4866"/>
                </a:lnTo>
                <a:lnTo>
                  <a:pt x="4575" y="4780"/>
                </a:lnTo>
                <a:lnTo>
                  <a:pt x="4663" y="4692"/>
                </a:lnTo>
                <a:lnTo>
                  <a:pt x="4663" y="4692"/>
                </a:lnTo>
                <a:lnTo>
                  <a:pt x="4753" y="4602"/>
                </a:lnTo>
                <a:lnTo>
                  <a:pt x="4841" y="4510"/>
                </a:lnTo>
                <a:lnTo>
                  <a:pt x="4925" y="4416"/>
                </a:lnTo>
                <a:lnTo>
                  <a:pt x="5005" y="4322"/>
                </a:lnTo>
                <a:lnTo>
                  <a:pt x="5085" y="4228"/>
                </a:lnTo>
                <a:lnTo>
                  <a:pt x="5161" y="4134"/>
                </a:lnTo>
                <a:lnTo>
                  <a:pt x="5235" y="4038"/>
                </a:lnTo>
                <a:lnTo>
                  <a:pt x="5307" y="3942"/>
                </a:lnTo>
                <a:lnTo>
                  <a:pt x="5377" y="3848"/>
                </a:lnTo>
                <a:lnTo>
                  <a:pt x="5443" y="3750"/>
                </a:lnTo>
                <a:lnTo>
                  <a:pt x="5507" y="3654"/>
                </a:lnTo>
                <a:lnTo>
                  <a:pt x="5571" y="3558"/>
                </a:lnTo>
                <a:lnTo>
                  <a:pt x="5631" y="3462"/>
                </a:lnTo>
                <a:lnTo>
                  <a:pt x="5687" y="3364"/>
                </a:lnTo>
                <a:lnTo>
                  <a:pt x="5743" y="3268"/>
                </a:lnTo>
                <a:lnTo>
                  <a:pt x="5797" y="3172"/>
                </a:lnTo>
                <a:lnTo>
                  <a:pt x="5849" y="3076"/>
                </a:lnTo>
                <a:lnTo>
                  <a:pt x="5899" y="2980"/>
                </a:lnTo>
                <a:lnTo>
                  <a:pt x="5945" y="2886"/>
                </a:lnTo>
                <a:lnTo>
                  <a:pt x="5991" y="2790"/>
                </a:lnTo>
                <a:lnTo>
                  <a:pt x="6035" y="2696"/>
                </a:lnTo>
                <a:lnTo>
                  <a:pt x="6077" y="2602"/>
                </a:lnTo>
                <a:lnTo>
                  <a:pt x="6117" y="2510"/>
                </a:lnTo>
                <a:lnTo>
                  <a:pt x="6155" y="2416"/>
                </a:lnTo>
                <a:lnTo>
                  <a:pt x="6191" y="2326"/>
                </a:lnTo>
                <a:lnTo>
                  <a:pt x="6225" y="2234"/>
                </a:lnTo>
                <a:lnTo>
                  <a:pt x="6291" y="2056"/>
                </a:lnTo>
                <a:lnTo>
                  <a:pt x="6349" y="1882"/>
                </a:lnTo>
                <a:lnTo>
                  <a:pt x="6401" y="1714"/>
                </a:lnTo>
                <a:lnTo>
                  <a:pt x="6401" y="6402"/>
                </a:lnTo>
                <a:lnTo>
                  <a:pt x="1748" y="6402"/>
                </a:lnTo>
                <a:close/>
              </a:path>
            </a:pathLst>
          </a:custGeom>
          <a:solidFill>
            <a:schemeClr val="accent4"/>
          </a:solidFill>
          <a:ln>
            <a:noFill/>
          </a:ln>
        </p:spPr>
        <p:txBody>
          <a:bodyPr anchorCtr="0" anchor="t" bIns="29300" lIns="58625" spcFirstLastPara="1" rIns="58625" wrap="square" tIns="29300">
            <a:noAutofit/>
          </a:bodyPr>
          <a:lstStyle/>
          <a:p>
            <a:pPr indent="0" lvl="0" marL="0" marR="0" rtl="0" algn="l">
              <a:spcBef>
                <a:spcPts val="0"/>
              </a:spcBef>
              <a:spcAft>
                <a:spcPts val="0"/>
              </a:spcAft>
              <a:buNone/>
            </a:pPr>
            <a:r>
              <a:t/>
            </a:r>
            <a:endParaRPr sz="600">
              <a:solidFill>
                <a:srgbClr val="000000"/>
              </a:solidFill>
              <a:latin typeface="Arial"/>
              <a:ea typeface="Arial"/>
              <a:cs typeface="Arial"/>
              <a:sym typeface="Arial"/>
            </a:endParaRPr>
          </a:p>
        </p:txBody>
      </p:sp>
      <p:grpSp>
        <p:nvGrpSpPr>
          <p:cNvPr id="418" name="Google Shape;418;p50"/>
          <p:cNvGrpSpPr/>
          <p:nvPr/>
        </p:nvGrpSpPr>
        <p:grpSpPr>
          <a:xfrm>
            <a:off x="1137538" y="2383558"/>
            <a:ext cx="545400" cy="545400"/>
            <a:chOff x="986" y="0"/>
            <a:chExt cx="5796" cy="5795"/>
          </a:xfrm>
        </p:grpSpPr>
        <p:sp>
          <p:nvSpPr>
            <p:cNvPr id="419" name="Google Shape;419;p50"/>
            <p:cNvSpPr/>
            <p:nvPr/>
          </p:nvSpPr>
          <p:spPr>
            <a:xfrm>
              <a:off x="986" y="0"/>
              <a:ext cx="5796" cy="5795"/>
            </a:xfrm>
            <a:custGeom>
              <a:rect b="b" l="l" r="r" t="t"/>
              <a:pathLst>
                <a:path extrusionOk="0" h="6699" w="6700">
                  <a:moveTo>
                    <a:pt x="6700" y="0"/>
                  </a:moveTo>
                  <a:lnTo>
                    <a:pt x="0" y="0"/>
                  </a:lnTo>
                  <a:lnTo>
                    <a:pt x="0" y="6699"/>
                  </a:lnTo>
                  <a:lnTo>
                    <a:pt x="6700" y="6699"/>
                  </a:lnTo>
                  <a:lnTo>
                    <a:pt x="6700" y="6699"/>
                  </a:lnTo>
                  <a:lnTo>
                    <a:pt x="6700" y="0"/>
                  </a:lnTo>
                  <a:lnTo>
                    <a:pt x="6700" y="0"/>
                  </a:lnTo>
                  <a:close/>
                  <a:moveTo>
                    <a:pt x="286" y="6169"/>
                  </a:moveTo>
                  <a:lnTo>
                    <a:pt x="1330" y="5125"/>
                  </a:lnTo>
                  <a:lnTo>
                    <a:pt x="1330" y="5125"/>
                  </a:lnTo>
                  <a:lnTo>
                    <a:pt x="1997" y="4459"/>
                  </a:lnTo>
                  <a:lnTo>
                    <a:pt x="1997" y="4459"/>
                  </a:lnTo>
                  <a:lnTo>
                    <a:pt x="2009" y="4447"/>
                  </a:lnTo>
                  <a:lnTo>
                    <a:pt x="2023" y="4437"/>
                  </a:lnTo>
                  <a:lnTo>
                    <a:pt x="2037" y="4429"/>
                  </a:lnTo>
                  <a:lnTo>
                    <a:pt x="2053" y="4421"/>
                  </a:lnTo>
                  <a:lnTo>
                    <a:pt x="2069" y="4417"/>
                  </a:lnTo>
                  <a:lnTo>
                    <a:pt x="2085" y="4411"/>
                  </a:lnTo>
                  <a:lnTo>
                    <a:pt x="2103" y="4409"/>
                  </a:lnTo>
                  <a:lnTo>
                    <a:pt x="2119" y="4409"/>
                  </a:lnTo>
                  <a:lnTo>
                    <a:pt x="3657" y="4409"/>
                  </a:lnTo>
                  <a:lnTo>
                    <a:pt x="3657" y="4409"/>
                  </a:lnTo>
                  <a:lnTo>
                    <a:pt x="3675" y="4409"/>
                  </a:lnTo>
                  <a:lnTo>
                    <a:pt x="3693" y="4413"/>
                  </a:lnTo>
                  <a:lnTo>
                    <a:pt x="3709" y="4417"/>
                  </a:lnTo>
                  <a:lnTo>
                    <a:pt x="3725" y="4423"/>
                  </a:lnTo>
                  <a:lnTo>
                    <a:pt x="3739" y="4429"/>
                  </a:lnTo>
                  <a:lnTo>
                    <a:pt x="3755" y="4439"/>
                  </a:lnTo>
                  <a:lnTo>
                    <a:pt x="3767" y="4449"/>
                  </a:lnTo>
                  <a:lnTo>
                    <a:pt x="3779" y="4459"/>
                  </a:lnTo>
                  <a:lnTo>
                    <a:pt x="3791" y="4471"/>
                  </a:lnTo>
                  <a:lnTo>
                    <a:pt x="3801" y="4485"/>
                  </a:lnTo>
                  <a:lnTo>
                    <a:pt x="3809" y="4499"/>
                  </a:lnTo>
                  <a:lnTo>
                    <a:pt x="3817" y="4515"/>
                  </a:lnTo>
                  <a:lnTo>
                    <a:pt x="3823" y="4531"/>
                  </a:lnTo>
                  <a:lnTo>
                    <a:pt x="3827" y="4547"/>
                  </a:lnTo>
                  <a:lnTo>
                    <a:pt x="3829" y="4565"/>
                  </a:lnTo>
                  <a:lnTo>
                    <a:pt x="3831" y="4581"/>
                  </a:lnTo>
                  <a:lnTo>
                    <a:pt x="3831" y="4581"/>
                  </a:lnTo>
                  <a:lnTo>
                    <a:pt x="3829" y="4599"/>
                  </a:lnTo>
                  <a:lnTo>
                    <a:pt x="3827" y="4617"/>
                  </a:lnTo>
                  <a:lnTo>
                    <a:pt x="3823" y="4633"/>
                  </a:lnTo>
                  <a:lnTo>
                    <a:pt x="3817" y="4649"/>
                  </a:lnTo>
                  <a:lnTo>
                    <a:pt x="3809" y="4665"/>
                  </a:lnTo>
                  <a:lnTo>
                    <a:pt x="3801" y="4679"/>
                  </a:lnTo>
                  <a:lnTo>
                    <a:pt x="3791" y="4693"/>
                  </a:lnTo>
                  <a:lnTo>
                    <a:pt x="3779" y="4705"/>
                  </a:lnTo>
                  <a:lnTo>
                    <a:pt x="3767" y="4715"/>
                  </a:lnTo>
                  <a:lnTo>
                    <a:pt x="3755" y="4725"/>
                  </a:lnTo>
                  <a:lnTo>
                    <a:pt x="3739" y="4735"/>
                  </a:lnTo>
                  <a:lnTo>
                    <a:pt x="3725" y="4741"/>
                  </a:lnTo>
                  <a:lnTo>
                    <a:pt x="3709" y="4747"/>
                  </a:lnTo>
                  <a:lnTo>
                    <a:pt x="3693" y="4751"/>
                  </a:lnTo>
                  <a:lnTo>
                    <a:pt x="3675" y="4755"/>
                  </a:lnTo>
                  <a:lnTo>
                    <a:pt x="3657" y="4755"/>
                  </a:lnTo>
                  <a:lnTo>
                    <a:pt x="2251" y="4755"/>
                  </a:lnTo>
                  <a:lnTo>
                    <a:pt x="2251" y="5041"/>
                  </a:lnTo>
                  <a:lnTo>
                    <a:pt x="3657" y="5041"/>
                  </a:lnTo>
                  <a:lnTo>
                    <a:pt x="3657" y="5041"/>
                  </a:lnTo>
                  <a:lnTo>
                    <a:pt x="3709" y="5039"/>
                  </a:lnTo>
                  <a:lnTo>
                    <a:pt x="3769" y="5031"/>
                  </a:lnTo>
                  <a:lnTo>
                    <a:pt x="3835" y="5019"/>
                  </a:lnTo>
                  <a:lnTo>
                    <a:pt x="3869" y="5011"/>
                  </a:lnTo>
                  <a:lnTo>
                    <a:pt x="3905" y="5003"/>
                  </a:lnTo>
                  <a:lnTo>
                    <a:pt x="3939" y="4991"/>
                  </a:lnTo>
                  <a:lnTo>
                    <a:pt x="3973" y="4979"/>
                  </a:lnTo>
                  <a:lnTo>
                    <a:pt x="4005" y="4965"/>
                  </a:lnTo>
                  <a:lnTo>
                    <a:pt x="4039" y="4951"/>
                  </a:lnTo>
                  <a:lnTo>
                    <a:pt x="4069" y="4933"/>
                  </a:lnTo>
                  <a:lnTo>
                    <a:pt x="4097" y="4915"/>
                  </a:lnTo>
                  <a:lnTo>
                    <a:pt x="4125" y="4895"/>
                  </a:lnTo>
                  <a:lnTo>
                    <a:pt x="4149" y="4873"/>
                  </a:lnTo>
                  <a:lnTo>
                    <a:pt x="5424" y="3599"/>
                  </a:lnTo>
                  <a:lnTo>
                    <a:pt x="5424" y="3599"/>
                  </a:lnTo>
                  <a:lnTo>
                    <a:pt x="5438" y="3585"/>
                  </a:lnTo>
                  <a:lnTo>
                    <a:pt x="5452" y="3575"/>
                  </a:lnTo>
                  <a:lnTo>
                    <a:pt x="5468" y="3565"/>
                  </a:lnTo>
                  <a:lnTo>
                    <a:pt x="5484" y="3557"/>
                  </a:lnTo>
                  <a:lnTo>
                    <a:pt x="5500" y="3551"/>
                  </a:lnTo>
                  <a:lnTo>
                    <a:pt x="5518" y="3545"/>
                  </a:lnTo>
                  <a:lnTo>
                    <a:pt x="5534" y="3541"/>
                  </a:lnTo>
                  <a:lnTo>
                    <a:pt x="5552" y="3539"/>
                  </a:lnTo>
                  <a:lnTo>
                    <a:pt x="5568" y="3539"/>
                  </a:lnTo>
                  <a:lnTo>
                    <a:pt x="5584" y="3539"/>
                  </a:lnTo>
                  <a:lnTo>
                    <a:pt x="5602" y="3543"/>
                  </a:lnTo>
                  <a:lnTo>
                    <a:pt x="5618" y="3547"/>
                  </a:lnTo>
                  <a:lnTo>
                    <a:pt x="5634" y="3553"/>
                  </a:lnTo>
                  <a:lnTo>
                    <a:pt x="5648" y="3559"/>
                  </a:lnTo>
                  <a:lnTo>
                    <a:pt x="5662" y="3569"/>
                  </a:lnTo>
                  <a:lnTo>
                    <a:pt x="5676" y="3579"/>
                  </a:lnTo>
                  <a:lnTo>
                    <a:pt x="5676" y="3579"/>
                  </a:lnTo>
                  <a:lnTo>
                    <a:pt x="5688" y="3591"/>
                  </a:lnTo>
                  <a:lnTo>
                    <a:pt x="5700" y="3605"/>
                  </a:lnTo>
                  <a:lnTo>
                    <a:pt x="5708" y="3619"/>
                  </a:lnTo>
                  <a:lnTo>
                    <a:pt x="5716" y="3635"/>
                  </a:lnTo>
                  <a:lnTo>
                    <a:pt x="5724" y="3651"/>
                  </a:lnTo>
                  <a:lnTo>
                    <a:pt x="5728" y="3669"/>
                  </a:lnTo>
                  <a:lnTo>
                    <a:pt x="5732" y="3685"/>
                  </a:lnTo>
                  <a:lnTo>
                    <a:pt x="5732" y="3703"/>
                  </a:lnTo>
                  <a:lnTo>
                    <a:pt x="5732" y="3703"/>
                  </a:lnTo>
                  <a:lnTo>
                    <a:pt x="5732" y="3721"/>
                  </a:lnTo>
                  <a:lnTo>
                    <a:pt x="5730" y="3739"/>
                  </a:lnTo>
                  <a:lnTo>
                    <a:pt x="5726" y="3755"/>
                  </a:lnTo>
                  <a:lnTo>
                    <a:pt x="5720" y="3773"/>
                  </a:lnTo>
                  <a:lnTo>
                    <a:pt x="5714" y="3789"/>
                  </a:lnTo>
                  <a:lnTo>
                    <a:pt x="5704" y="3803"/>
                  </a:lnTo>
                  <a:lnTo>
                    <a:pt x="5694" y="3817"/>
                  </a:lnTo>
                  <a:lnTo>
                    <a:pt x="5682" y="3831"/>
                  </a:lnTo>
                  <a:lnTo>
                    <a:pt x="4031" y="5481"/>
                  </a:lnTo>
                  <a:lnTo>
                    <a:pt x="4031" y="5481"/>
                  </a:lnTo>
                  <a:lnTo>
                    <a:pt x="4017" y="5493"/>
                  </a:lnTo>
                  <a:lnTo>
                    <a:pt x="4005" y="5503"/>
                  </a:lnTo>
                  <a:lnTo>
                    <a:pt x="3989" y="5511"/>
                  </a:lnTo>
                  <a:lnTo>
                    <a:pt x="3975" y="5519"/>
                  </a:lnTo>
                  <a:lnTo>
                    <a:pt x="3959" y="5525"/>
                  </a:lnTo>
                  <a:lnTo>
                    <a:pt x="3941" y="5529"/>
                  </a:lnTo>
                  <a:lnTo>
                    <a:pt x="3925" y="5531"/>
                  </a:lnTo>
                  <a:lnTo>
                    <a:pt x="3907" y="5531"/>
                  </a:lnTo>
                  <a:lnTo>
                    <a:pt x="2419" y="5531"/>
                  </a:lnTo>
                  <a:lnTo>
                    <a:pt x="1536" y="6413"/>
                  </a:lnTo>
                  <a:lnTo>
                    <a:pt x="286" y="6413"/>
                  </a:lnTo>
                  <a:lnTo>
                    <a:pt x="286" y="6169"/>
                  </a:lnTo>
                  <a:close/>
                  <a:moveTo>
                    <a:pt x="1941" y="6413"/>
                  </a:moveTo>
                  <a:lnTo>
                    <a:pt x="2537" y="5817"/>
                  </a:lnTo>
                  <a:lnTo>
                    <a:pt x="3907" y="5817"/>
                  </a:lnTo>
                  <a:lnTo>
                    <a:pt x="3907" y="5817"/>
                  </a:lnTo>
                  <a:lnTo>
                    <a:pt x="3953" y="5815"/>
                  </a:lnTo>
                  <a:lnTo>
                    <a:pt x="3999" y="5809"/>
                  </a:lnTo>
                  <a:lnTo>
                    <a:pt x="4041" y="5797"/>
                  </a:lnTo>
                  <a:lnTo>
                    <a:pt x="4083" y="5783"/>
                  </a:lnTo>
                  <a:lnTo>
                    <a:pt x="4125" y="5763"/>
                  </a:lnTo>
                  <a:lnTo>
                    <a:pt x="4163" y="5741"/>
                  </a:lnTo>
                  <a:lnTo>
                    <a:pt x="4199" y="5713"/>
                  </a:lnTo>
                  <a:lnTo>
                    <a:pt x="4233" y="5683"/>
                  </a:lnTo>
                  <a:lnTo>
                    <a:pt x="5884" y="4033"/>
                  </a:lnTo>
                  <a:lnTo>
                    <a:pt x="5884" y="4033"/>
                  </a:lnTo>
                  <a:lnTo>
                    <a:pt x="5900" y="4015"/>
                  </a:lnTo>
                  <a:lnTo>
                    <a:pt x="5916" y="3997"/>
                  </a:lnTo>
                  <a:lnTo>
                    <a:pt x="5942" y="3961"/>
                  </a:lnTo>
                  <a:lnTo>
                    <a:pt x="5966" y="3921"/>
                  </a:lnTo>
                  <a:lnTo>
                    <a:pt x="5986" y="3879"/>
                  </a:lnTo>
                  <a:lnTo>
                    <a:pt x="6000" y="3835"/>
                  </a:lnTo>
                  <a:lnTo>
                    <a:pt x="6012" y="3789"/>
                  </a:lnTo>
                  <a:lnTo>
                    <a:pt x="6016" y="3743"/>
                  </a:lnTo>
                  <a:lnTo>
                    <a:pt x="6018" y="3719"/>
                  </a:lnTo>
                  <a:lnTo>
                    <a:pt x="6018" y="3697"/>
                  </a:lnTo>
                  <a:lnTo>
                    <a:pt x="6018" y="3697"/>
                  </a:lnTo>
                  <a:lnTo>
                    <a:pt x="6014" y="3649"/>
                  </a:lnTo>
                  <a:lnTo>
                    <a:pt x="6006" y="3603"/>
                  </a:lnTo>
                  <a:lnTo>
                    <a:pt x="5994" y="3559"/>
                  </a:lnTo>
                  <a:lnTo>
                    <a:pt x="5976" y="3515"/>
                  </a:lnTo>
                  <a:lnTo>
                    <a:pt x="5956" y="3475"/>
                  </a:lnTo>
                  <a:lnTo>
                    <a:pt x="5930" y="3437"/>
                  </a:lnTo>
                  <a:lnTo>
                    <a:pt x="5900" y="3401"/>
                  </a:lnTo>
                  <a:lnTo>
                    <a:pt x="5866" y="3367"/>
                  </a:lnTo>
                  <a:lnTo>
                    <a:pt x="5866" y="3367"/>
                  </a:lnTo>
                  <a:lnTo>
                    <a:pt x="5832" y="3338"/>
                  </a:lnTo>
                  <a:lnTo>
                    <a:pt x="5794" y="3312"/>
                  </a:lnTo>
                  <a:lnTo>
                    <a:pt x="5754" y="3292"/>
                  </a:lnTo>
                  <a:lnTo>
                    <a:pt x="5714" y="3276"/>
                  </a:lnTo>
                  <a:lnTo>
                    <a:pt x="5672" y="3264"/>
                  </a:lnTo>
                  <a:lnTo>
                    <a:pt x="5630" y="3256"/>
                  </a:lnTo>
                  <a:lnTo>
                    <a:pt x="5588" y="3252"/>
                  </a:lnTo>
                  <a:lnTo>
                    <a:pt x="5544" y="3252"/>
                  </a:lnTo>
                  <a:lnTo>
                    <a:pt x="5500" y="3256"/>
                  </a:lnTo>
                  <a:lnTo>
                    <a:pt x="5458" y="3264"/>
                  </a:lnTo>
                  <a:lnTo>
                    <a:pt x="5414" y="3276"/>
                  </a:lnTo>
                  <a:lnTo>
                    <a:pt x="5374" y="3292"/>
                  </a:lnTo>
                  <a:lnTo>
                    <a:pt x="5332" y="3312"/>
                  </a:lnTo>
                  <a:lnTo>
                    <a:pt x="5294" y="3336"/>
                  </a:lnTo>
                  <a:lnTo>
                    <a:pt x="5258" y="3365"/>
                  </a:lnTo>
                  <a:lnTo>
                    <a:pt x="5222" y="3397"/>
                  </a:lnTo>
                  <a:lnTo>
                    <a:pt x="4109" y="4507"/>
                  </a:lnTo>
                  <a:lnTo>
                    <a:pt x="4109" y="4507"/>
                  </a:lnTo>
                  <a:lnTo>
                    <a:pt x="4101" y="4467"/>
                  </a:lnTo>
                  <a:lnTo>
                    <a:pt x="4089" y="4429"/>
                  </a:lnTo>
                  <a:lnTo>
                    <a:pt x="4075" y="4391"/>
                  </a:lnTo>
                  <a:lnTo>
                    <a:pt x="4055" y="4355"/>
                  </a:lnTo>
                  <a:lnTo>
                    <a:pt x="4035" y="4323"/>
                  </a:lnTo>
                  <a:lnTo>
                    <a:pt x="4011" y="4291"/>
                  </a:lnTo>
                  <a:lnTo>
                    <a:pt x="3985" y="4261"/>
                  </a:lnTo>
                  <a:lnTo>
                    <a:pt x="3955" y="4233"/>
                  </a:lnTo>
                  <a:lnTo>
                    <a:pt x="3925" y="4209"/>
                  </a:lnTo>
                  <a:lnTo>
                    <a:pt x="3891" y="4187"/>
                  </a:lnTo>
                  <a:lnTo>
                    <a:pt x="3855" y="4169"/>
                  </a:lnTo>
                  <a:lnTo>
                    <a:pt x="3819" y="4153"/>
                  </a:lnTo>
                  <a:lnTo>
                    <a:pt x="3781" y="4139"/>
                  </a:lnTo>
                  <a:lnTo>
                    <a:pt x="3741" y="4131"/>
                  </a:lnTo>
                  <a:lnTo>
                    <a:pt x="3699" y="4125"/>
                  </a:lnTo>
                  <a:lnTo>
                    <a:pt x="3657" y="4123"/>
                  </a:lnTo>
                  <a:lnTo>
                    <a:pt x="2119" y="4123"/>
                  </a:lnTo>
                  <a:lnTo>
                    <a:pt x="2119" y="4123"/>
                  </a:lnTo>
                  <a:lnTo>
                    <a:pt x="2073" y="4125"/>
                  </a:lnTo>
                  <a:lnTo>
                    <a:pt x="2029" y="4131"/>
                  </a:lnTo>
                  <a:lnTo>
                    <a:pt x="1985" y="4143"/>
                  </a:lnTo>
                  <a:lnTo>
                    <a:pt x="1943" y="4157"/>
                  </a:lnTo>
                  <a:lnTo>
                    <a:pt x="1903" y="4177"/>
                  </a:lnTo>
                  <a:lnTo>
                    <a:pt x="1865" y="4199"/>
                  </a:lnTo>
                  <a:lnTo>
                    <a:pt x="1829" y="4227"/>
                  </a:lnTo>
                  <a:lnTo>
                    <a:pt x="1795" y="4257"/>
                  </a:lnTo>
                  <a:lnTo>
                    <a:pt x="1162" y="4889"/>
                  </a:lnTo>
                  <a:lnTo>
                    <a:pt x="1162" y="4889"/>
                  </a:lnTo>
                  <a:lnTo>
                    <a:pt x="286" y="5765"/>
                  </a:lnTo>
                  <a:lnTo>
                    <a:pt x="286" y="286"/>
                  </a:lnTo>
                  <a:lnTo>
                    <a:pt x="6416" y="286"/>
                  </a:lnTo>
                  <a:lnTo>
                    <a:pt x="6416" y="6413"/>
                  </a:lnTo>
                  <a:lnTo>
                    <a:pt x="1941" y="6413"/>
                  </a:lnTo>
                  <a:close/>
                </a:path>
              </a:pathLst>
            </a:custGeom>
            <a:solidFill>
              <a:schemeClr val="accent4"/>
            </a:solidFill>
            <a:ln>
              <a:noFill/>
            </a:ln>
          </p:spPr>
          <p:txBody>
            <a:bodyPr anchorCtr="0" anchor="t" bIns="29300" lIns="58625" spcFirstLastPara="1" rIns="58625" wrap="square" tIns="29300">
              <a:noAutofit/>
            </a:bodyPr>
            <a:lstStyle/>
            <a:p>
              <a:pPr indent="0" lvl="0" marL="0" marR="0" rtl="0" algn="l">
                <a:spcBef>
                  <a:spcPts val="0"/>
                </a:spcBef>
                <a:spcAft>
                  <a:spcPts val="0"/>
                </a:spcAft>
                <a:buNone/>
              </a:pPr>
              <a:r>
                <a:t/>
              </a:r>
              <a:endParaRPr sz="600">
                <a:solidFill>
                  <a:srgbClr val="E0301E"/>
                </a:solidFill>
                <a:latin typeface="Arial"/>
                <a:ea typeface="Arial"/>
                <a:cs typeface="Arial"/>
                <a:sym typeface="Arial"/>
              </a:endParaRPr>
            </a:p>
          </p:txBody>
        </p:sp>
        <p:sp>
          <p:nvSpPr>
            <p:cNvPr id="420" name="Google Shape;420;p50"/>
            <p:cNvSpPr/>
            <p:nvPr/>
          </p:nvSpPr>
          <p:spPr>
            <a:xfrm>
              <a:off x="3313" y="1320"/>
              <a:ext cx="1856" cy="1856"/>
            </a:xfrm>
            <a:custGeom>
              <a:rect b="b" l="l" r="r" t="t"/>
              <a:pathLst>
                <a:path extrusionOk="0" h="1856" w="1856">
                  <a:moveTo>
                    <a:pt x="1072" y="0"/>
                  </a:moveTo>
                  <a:lnTo>
                    <a:pt x="786" y="0"/>
                  </a:lnTo>
                  <a:lnTo>
                    <a:pt x="786" y="784"/>
                  </a:lnTo>
                  <a:lnTo>
                    <a:pt x="0" y="784"/>
                  </a:lnTo>
                  <a:lnTo>
                    <a:pt x="0" y="1070"/>
                  </a:lnTo>
                  <a:lnTo>
                    <a:pt x="786" y="1070"/>
                  </a:lnTo>
                  <a:lnTo>
                    <a:pt x="786" y="1856"/>
                  </a:lnTo>
                  <a:lnTo>
                    <a:pt x="1072" y="1856"/>
                  </a:lnTo>
                  <a:lnTo>
                    <a:pt x="1072" y="1070"/>
                  </a:lnTo>
                  <a:lnTo>
                    <a:pt x="1856" y="1070"/>
                  </a:lnTo>
                  <a:lnTo>
                    <a:pt x="1856" y="784"/>
                  </a:lnTo>
                  <a:lnTo>
                    <a:pt x="1072" y="784"/>
                  </a:lnTo>
                  <a:lnTo>
                    <a:pt x="1072" y="0"/>
                  </a:lnTo>
                  <a:close/>
                </a:path>
              </a:pathLst>
            </a:custGeom>
            <a:solidFill>
              <a:schemeClr val="accent4"/>
            </a:solidFill>
            <a:ln>
              <a:noFill/>
            </a:ln>
          </p:spPr>
          <p:txBody>
            <a:bodyPr anchorCtr="0" anchor="t" bIns="29300" lIns="58625" spcFirstLastPara="1" rIns="58625" wrap="square" tIns="29300">
              <a:noAutofit/>
            </a:bodyPr>
            <a:lstStyle/>
            <a:p>
              <a:pPr indent="0" lvl="0" marL="0" marR="0" rtl="0" algn="l">
                <a:spcBef>
                  <a:spcPts val="0"/>
                </a:spcBef>
                <a:spcAft>
                  <a:spcPts val="0"/>
                </a:spcAft>
                <a:buNone/>
              </a:pPr>
              <a:r>
                <a:t/>
              </a:r>
              <a:endParaRPr sz="600">
                <a:solidFill>
                  <a:srgbClr val="E0301E"/>
                </a:solidFill>
                <a:latin typeface="Arial"/>
                <a:ea typeface="Arial"/>
                <a:cs typeface="Arial"/>
                <a:sym typeface="Arial"/>
              </a:endParaRPr>
            </a:p>
          </p:txBody>
        </p:sp>
      </p:grpSp>
      <p:grpSp>
        <p:nvGrpSpPr>
          <p:cNvPr id="421" name="Google Shape;421;p50"/>
          <p:cNvGrpSpPr/>
          <p:nvPr/>
        </p:nvGrpSpPr>
        <p:grpSpPr>
          <a:xfrm>
            <a:off x="5175770" y="2383473"/>
            <a:ext cx="545410" cy="545397"/>
            <a:chOff x="6863708" y="2985700"/>
            <a:chExt cx="211686" cy="212688"/>
          </a:xfrm>
        </p:grpSpPr>
        <p:sp>
          <p:nvSpPr>
            <p:cNvPr id="422" name="Google Shape;422;p50"/>
            <p:cNvSpPr/>
            <p:nvPr/>
          </p:nvSpPr>
          <p:spPr>
            <a:xfrm>
              <a:off x="6863708" y="2985700"/>
              <a:ext cx="211686" cy="212688"/>
            </a:xfrm>
            <a:custGeom>
              <a:rect b="b" l="l" r="r" t="t"/>
              <a:pathLst>
                <a:path extrusionOk="0" h="635" w="634">
                  <a:moveTo>
                    <a:pt x="0" y="0"/>
                  </a:moveTo>
                  <a:lnTo>
                    <a:pt x="0" y="635"/>
                  </a:lnTo>
                  <a:lnTo>
                    <a:pt x="634" y="635"/>
                  </a:lnTo>
                  <a:lnTo>
                    <a:pt x="634" y="0"/>
                  </a:lnTo>
                  <a:lnTo>
                    <a:pt x="0" y="0"/>
                  </a:lnTo>
                  <a:close/>
                  <a:moveTo>
                    <a:pt x="607" y="607"/>
                  </a:moveTo>
                  <a:lnTo>
                    <a:pt x="27" y="607"/>
                  </a:lnTo>
                  <a:lnTo>
                    <a:pt x="27" y="28"/>
                  </a:lnTo>
                  <a:lnTo>
                    <a:pt x="607" y="28"/>
                  </a:lnTo>
                  <a:lnTo>
                    <a:pt x="607" y="607"/>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423" name="Google Shape;423;p50"/>
            <p:cNvSpPr/>
            <p:nvPr/>
          </p:nvSpPr>
          <p:spPr>
            <a:xfrm>
              <a:off x="6983094" y="3028840"/>
              <a:ext cx="32104" cy="127413"/>
            </a:xfrm>
            <a:custGeom>
              <a:rect b="b" l="l" r="r" t="t"/>
              <a:pathLst>
                <a:path extrusionOk="0" h="381" w="95">
                  <a:moveTo>
                    <a:pt x="47" y="72"/>
                  </a:moveTo>
                  <a:lnTo>
                    <a:pt x="47" y="72"/>
                  </a:lnTo>
                  <a:lnTo>
                    <a:pt x="53" y="70"/>
                  </a:lnTo>
                  <a:lnTo>
                    <a:pt x="58" y="67"/>
                  </a:lnTo>
                  <a:lnTo>
                    <a:pt x="63" y="64"/>
                  </a:lnTo>
                  <a:lnTo>
                    <a:pt x="67" y="59"/>
                  </a:lnTo>
                  <a:lnTo>
                    <a:pt x="69" y="54"/>
                  </a:lnTo>
                  <a:lnTo>
                    <a:pt x="72" y="48"/>
                  </a:lnTo>
                  <a:lnTo>
                    <a:pt x="74" y="43"/>
                  </a:lnTo>
                  <a:lnTo>
                    <a:pt x="74" y="37"/>
                  </a:lnTo>
                  <a:lnTo>
                    <a:pt x="74" y="37"/>
                  </a:lnTo>
                  <a:lnTo>
                    <a:pt x="74" y="29"/>
                  </a:lnTo>
                  <a:lnTo>
                    <a:pt x="71" y="22"/>
                  </a:lnTo>
                  <a:lnTo>
                    <a:pt x="68" y="16"/>
                  </a:lnTo>
                  <a:lnTo>
                    <a:pt x="64" y="11"/>
                  </a:lnTo>
                  <a:lnTo>
                    <a:pt x="58" y="5"/>
                  </a:lnTo>
                  <a:lnTo>
                    <a:pt x="52" y="2"/>
                  </a:lnTo>
                  <a:lnTo>
                    <a:pt x="44" y="0"/>
                  </a:lnTo>
                  <a:lnTo>
                    <a:pt x="37" y="0"/>
                  </a:lnTo>
                  <a:lnTo>
                    <a:pt x="37" y="0"/>
                  </a:lnTo>
                  <a:lnTo>
                    <a:pt x="30" y="0"/>
                  </a:lnTo>
                  <a:lnTo>
                    <a:pt x="22" y="2"/>
                  </a:lnTo>
                  <a:lnTo>
                    <a:pt x="16" y="5"/>
                  </a:lnTo>
                  <a:lnTo>
                    <a:pt x="11" y="11"/>
                  </a:lnTo>
                  <a:lnTo>
                    <a:pt x="6" y="16"/>
                  </a:lnTo>
                  <a:lnTo>
                    <a:pt x="2" y="22"/>
                  </a:lnTo>
                  <a:lnTo>
                    <a:pt x="1" y="29"/>
                  </a:lnTo>
                  <a:lnTo>
                    <a:pt x="0" y="37"/>
                  </a:lnTo>
                  <a:lnTo>
                    <a:pt x="0" y="37"/>
                  </a:lnTo>
                  <a:lnTo>
                    <a:pt x="0" y="42"/>
                  </a:lnTo>
                  <a:lnTo>
                    <a:pt x="1" y="47"/>
                  </a:lnTo>
                  <a:lnTo>
                    <a:pt x="3" y="52"/>
                  </a:lnTo>
                  <a:lnTo>
                    <a:pt x="5" y="56"/>
                  </a:lnTo>
                  <a:lnTo>
                    <a:pt x="9" y="60"/>
                  </a:lnTo>
                  <a:lnTo>
                    <a:pt x="12" y="64"/>
                  </a:lnTo>
                  <a:lnTo>
                    <a:pt x="15" y="67"/>
                  </a:lnTo>
                  <a:lnTo>
                    <a:pt x="20" y="69"/>
                  </a:lnTo>
                  <a:lnTo>
                    <a:pt x="20" y="141"/>
                  </a:lnTo>
                  <a:lnTo>
                    <a:pt x="67" y="175"/>
                  </a:lnTo>
                  <a:lnTo>
                    <a:pt x="67" y="225"/>
                  </a:lnTo>
                  <a:lnTo>
                    <a:pt x="19" y="248"/>
                  </a:lnTo>
                  <a:lnTo>
                    <a:pt x="19" y="312"/>
                  </a:lnTo>
                  <a:lnTo>
                    <a:pt x="19" y="312"/>
                  </a:lnTo>
                  <a:lnTo>
                    <a:pt x="11" y="317"/>
                  </a:lnTo>
                  <a:lnTo>
                    <a:pt x="4" y="325"/>
                  </a:lnTo>
                  <a:lnTo>
                    <a:pt x="1" y="334"/>
                  </a:lnTo>
                  <a:lnTo>
                    <a:pt x="0" y="338"/>
                  </a:lnTo>
                  <a:lnTo>
                    <a:pt x="0" y="344"/>
                  </a:lnTo>
                  <a:lnTo>
                    <a:pt x="0" y="344"/>
                  </a:lnTo>
                  <a:lnTo>
                    <a:pt x="0" y="351"/>
                  </a:lnTo>
                  <a:lnTo>
                    <a:pt x="2" y="358"/>
                  </a:lnTo>
                  <a:lnTo>
                    <a:pt x="5" y="364"/>
                  </a:lnTo>
                  <a:lnTo>
                    <a:pt x="10" y="370"/>
                  </a:lnTo>
                  <a:lnTo>
                    <a:pt x="15" y="374"/>
                  </a:lnTo>
                  <a:lnTo>
                    <a:pt x="22" y="378"/>
                  </a:lnTo>
                  <a:lnTo>
                    <a:pt x="30" y="380"/>
                  </a:lnTo>
                  <a:lnTo>
                    <a:pt x="36" y="381"/>
                  </a:lnTo>
                  <a:lnTo>
                    <a:pt x="36" y="381"/>
                  </a:lnTo>
                  <a:lnTo>
                    <a:pt x="44" y="380"/>
                  </a:lnTo>
                  <a:lnTo>
                    <a:pt x="50" y="378"/>
                  </a:lnTo>
                  <a:lnTo>
                    <a:pt x="57" y="374"/>
                  </a:lnTo>
                  <a:lnTo>
                    <a:pt x="63" y="370"/>
                  </a:lnTo>
                  <a:lnTo>
                    <a:pt x="67" y="364"/>
                  </a:lnTo>
                  <a:lnTo>
                    <a:pt x="70" y="358"/>
                  </a:lnTo>
                  <a:lnTo>
                    <a:pt x="72" y="351"/>
                  </a:lnTo>
                  <a:lnTo>
                    <a:pt x="74" y="344"/>
                  </a:lnTo>
                  <a:lnTo>
                    <a:pt x="74" y="344"/>
                  </a:lnTo>
                  <a:lnTo>
                    <a:pt x="74" y="337"/>
                  </a:lnTo>
                  <a:lnTo>
                    <a:pt x="71" y="331"/>
                  </a:lnTo>
                  <a:lnTo>
                    <a:pt x="69" y="326"/>
                  </a:lnTo>
                  <a:lnTo>
                    <a:pt x="66" y="320"/>
                  </a:lnTo>
                  <a:lnTo>
                    <a:pt x="61" y="316"/>
                  </a:lnTo>
                  <a:lnTo>
                    <a:pt x="57" y="313"/>
                  </a:lnTo>
                  <a:lnTo>
                    <a:pt x="52" y="309"/>
                  </a:lnTo>
                  <a:lnTo>
                    <a:pt x="46" y="307"/>
                  </a:lnTo>
                  <a:lnTo>
                    <a:pt x="46" y="265"/>
                  </a:lnTo>
                  <a:lnTo>
                    <a:pt x="95" y="242"/>
                  </a:lnTo>
                  <a:lnTo>
                    <a:pt x="95" y="161"/>
                  </a:lnTo>
                  <a:lnTo>
                    <a:pt x="47" y="126"/>
                  </a:lnTo>
                  <a:lnTo>
                    <a:pt x="47" y="72"/>
                  </a:lnTo>
                  <a:close/>
                  <a:moveTo>
                    <a:pt x="36" y="357"/>
                  </a:moveTo>
                  <a:lnTo>
                    <a:pt x="36" y="357"/>
                  </a:lnTo>
                  <a:lnTo>
                    <a:pt x="32" y="356"/>
                  </a:lnTo>
                  <a:lnTo>
                    <a:pt x="27" y="352"/>
                  </a:lnTo>
                  <a:lnTo>
                    <a:pt x="25" y="349"/>
                  </a:lnTo>
                  <a:lnTo>
                    <a:pt x="24" y="344"/>
                  </a:lnTo>
                  <a:lnTo>
                    <a:pt x="24" y="344"/>
                  </a:lnTo>
                  <a:lnTo>
                    <a:pt x="25" y="339"/>
                  </a:lnTo>
                  <a:lnTo>
                    <a:pt x="27" y="335"/>
                  </a:lnTo>
                  <a:lnTo>
                    <a:pt x="32" y="331"/>
                  </a:lnTo>
                  <a:lnTo>
                    <a:pt x="36" y="330"/>
                  </a:lnTo>
                  <a:lnTo>
                    <a:pt x="36" y="330"/>
                  </a:lnTo>
                  <a:lnTo>
                    <a:pt x="42" y="331"/>
                  </a:lnTo>
                  <a:lnTo>
                    <a:pt x="46" y="335"/>
                  </a:lnTo>
                  <a:lnTo>
                    <a:pt x="48" y="339"/>
                  </a:lnTo>
                  <a:lnTo>
                    <a:pt x="49" y="344"/>
                  </a:lnTo>
                  <a:lnTo>
                    <a:pt x="49" y="344"/>
                  </a:lnTo>
                  <a:lnTo>
                    <a:pt x="48" y="349"/>
                  </a:lnTo>
                  <a:lnTo>
                    <a:pt x="46" y="352"/>
                  </a:lnTo>
                  <a:lnTo>
                    <a:pt x="42" y="356"/>
                  </a:lnTo>
                  <a:lnTo>
                    <a:pt x="36" y="357"/>
                  </a:lnTo>
                  <a:lnTo>
                    <a:pt x="36" y="357"/>
                  </a:lnTo>
                  <a:close/>
                  <a:moveTo>
                    <a:pt x="37" y="24"/>
                  </a:moveTo>
                  <a:lnTo>
                    <a:pt x="37" y="24"/>
                  </a:lnTo>
                  <a:lnTo>
                    <a:pt x="42" y="25"/>
                  </a:lnTo>
                  <a:lnTo>
                    <a:pt x="46" y="27"/>
                  </a:lnTo>
                  <a:lnTo>
                    <a:pt x="48" y="32"/>
                  </a:lnTo>
                  <a:lnTo>
                    <a:pt x="49" y="37"/>
                  </a:lnTo>
                  <a:lnTo>
                    <a:pt x="49" y="37"/>
                  </a:lnTo>
                  <a:lnTo>
                    <a:pt x="48" y="42"/>
                  </a:lnTo>
                  <a:lnTo>
                    <a:pt x="46" y="46"/>
                  </a:lnTo>
                  <a:lnTo>
                    <a:pt x="42" y="48"/>
                  </a:lnTo>
                  <a:lnTo>
                    <a:pt x="37" y="49"/>
                  </a:lnTo>
                  <a:lnTo>
                    <a:pt x="37" y="49"/>
                  </a:lnTo>
                  <a:lnTo>
                    <a:pt x="32" y="48"/>
                  </a:lnTo>
                  <a:lnTo>
                    <a:pt x="27" y="46"/>
                  </a:lnTo>
                  <a:lnTo>
                    <a:pt x="25" y="42"/>
                  </a:lnTo>
                  <a:lnTo>
                    <a:pt x="24" y="37"/>
                  </a:lnTo>
                  <a:lnTo>
                    <a:pt x="24" y="37"/>
                  </a:lnTo>
                  <a:lnTo>
                    <a:pt x="25" y="32"/>
                  </a:lnTo>
                  <a:lnTo>
                    <a:pt x="27" y="27"/>
                  </a:lnTo>
                  <a:lnTo>
                    <a:pt x="32" y="25"/>
                  </a:lnTo>
                  <a:lnTo>
                    <a:pt x="37" y="24"/>
                  </a:lnTo>
                  <a:lnTo>
                    <a:pt x="37" y="24"/>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424" name="Google Shape;424;p50"/>
            <p:cNvSpPr/>
            <p:nvPr/>
          </p:nvSpPr>
          <p:spPr>
            <a:xfrm>
              <a:off x="6883773" y="3004762"/>
              <a:ext cx="172559" cy="174565"/>
            </a:xfrm>
            <a:custGeom>
              <a:rect b="b" l="l" r="r" t="t"/>
              <a:pathLst>
                <a:path extrusionOk="0" h="522" w="518">
                  <a:moveTo>
                    <a:pt x="452" y="150"/>
                  </a:moveTo>
                  <a:lnTo>
                    <a:pt x="452" y="77"/>
                  </a:lnTo>
                  <a:lnTo>
                    <a:pt x="314" y="0"/>
                  </a:lnTo>
                  <a:lnTo>
                    <a:pt x="259" y="35"/>
                  </a:lnTo>
                  <a:lnTo>
                    <a:pt x="203" y="0"/>
                  </a:lnTo>
                  <a:lnTo>
                    <a:pt x="65" y="77"/>
                  </a:lnTo>
                  <a:lnTo>
                    <a:pt x="65" y="150"/>
                  </a:lnTo>
                  <a:lnTo>
                    <a:pt x="0" y="191"/>
                  </a:lnTo>
                  <a:lnTo>
                    <a:pt x="0" y="345"/>
                  </a:lnTo>
                  <a:lnTo>
                    <a:pt x="67" y="386"/>
                  </a:lnTo>
                  <a:lnTo>
                    <a:pt x="67" y="446"/>
                  </a:lnTo>
                  <a:lnTo>
                    <a:pt x="200" y="522"/>
                  </a:lnTo>
                  <a:lnTo>
                    <a:pt x="259" y="490"/>
                  </a:lnTo>
                  <a:lnTo>
                    <a:pt x="319" y="522"/>
                  </a:lnTo>
                  <a:lnTo>
                    <a:pt x="451" y="446"/>
                  </a:lnTo>
                  <a:lnTo>
                    <a:pt x="451" y="386"/>
                  </a:lnTo>
                  <a:lnTo>
                    <a:pt x="518" y="345"/>
                  </a:lnTo>
                  <a:lnTo>
                    <a:pt x="518" y="191"/>
                  </a:lnTo>
                  <a:lnTo>
                    <a:pt x="452" y="150"/>
                  </a:lnTo>
                  <a:close/>
                  <a:moveTo>
                    <a:pt x="95" y="430"/>
                  </a:moveTo>
                  <a:lnTo>
                    <a:pt x="95" y="385"/>
                  </a:lnTo>
                  <a:lnTo>
                    <a:pt x="112" y="377"/>
                  </a:lnTo>
                  <a:lnTo>
                    <a:pt x="112" y="377"/>
                  </a:lnTo>
                  <a:lnTo>
                    <a:pt x="116" y="378"/>
                  </a:lnTo>
                  <a:lnTo>
                    <a:pt x="119" y="379"/>
                  </a:lnTo>
                  <a:lnTo>
                    <a:pt x="119" y="379"/>
                  </a:lnTo>
                  <a:lnTo>
                    <a:pt x="124" y="378"/>
                  </a:lnTo>
                  <a:lnTo>
                    <a:pt x="128" y="377"/>
                  </a:lnTo>
                  <a:lnTo>
                    <a:pt x="131" y="376"/>
                  </a:lnTo>
                  <a:lnTo>
                    <a:pt x="135" y="373"/>
                  </a:lnTo>
                  <a:lnTo>
                    <a:pt x="137" y="370"/>
                  </a:lnTo>
                  <a:lnTo>
                    <a:pt x="139" y="366"/>
                  </a:lnTo>
                  <a:lnTo>
                    <a:pt x="140" y="363"/>
                  </a:lnTo>
                  <a:lnTo>
                    <a:pt x="140" y="358"/>
                  </a:lnTo>
                  <a:lnTo>
                    <a:pt x="140" y="358"/>
                  </a:lnTo>
                  <a:lnTo>
                    <a:pt x="140" y="354"/>
                  </a:lnTo>
                  <a:lnTo>
                    <a:pt x="139" y="351"/>
                  </a:lnTo>
                  <a:lnTo>
                    <a:pt x="137" y="347"/>
                  </a:lnTo>
                  <a:lnTo>
                    <a:pt x="135" y="344"/>
                  </a:lnTo>
                  <a:lnTo>
                    <a:pt x="131" y="341"/>
                  </a:lnTo>
                  <a:lnTo>
                    <a:pt x="128" y="340"/>
                  </a:lnTo>
                  <a:lnTo>
                    <a:pt x="124" y="338"/>
                  </a:lnTo>
                  <a:lnTo>
                    <a:pt x="119" y="337"/>
                  </a:lnTo>
                  <a:lnTo>
                    <a:pt x="119" y="337"/>
                  </a:lnTo>
                  <a:lnTo>
                    <a:pt x="114" y="338"/>
                  </a:lnTo>
                  <a:lnTo>
                    <a:pt x="107" y="342"/>
                  </a:lnTo>
                  <a:lnTo>
                    <a:pt x="103" y="346"/>
                  </a:lnTo>
                  <a:lnTo>
                    <a:pt x="101" y="352"/>
                  </a:lnTo>
                  <a:lnTo>
                    <a:pt x="80" y="360"/>
                  </a:lnTo>
                  <a:lnTo>
                    <a:pt x="28" y="328"/>
                  </a:lnTo>
                  <a:lnTo>
                    <a:pt x="28" y="286"/>
                  </a:lnTo>
                  <a:lnTo>
                    <a:pt x="41" y="286"/>
                  </a:lnTo>
                  <a:lnTo>
                    <a:pt x="41" y="286"/>
                  </a:lnTo>
                  <a:lnTo>
                    <a:pt x="43" y="290"/>
                  </a:lnTo>
                  <a:lnTo>
                    <a:pt x="47" y="294"/>
                  </a:lnTo>
                  <a:lnTo>
                    <a:pt x="50" y="299"/>
                  </a:lnTo>
                  <a:lnTo>
                    <a:pt x="54" y="302"/>
                  </a:lnTo>
                  <a:lnTo>
                    <a:pt x="59" y="305"/>
                  </a:lnTo>
                  <a:lnTo>
                    <a:pt x="64" y="308"/>
                  </a:lnTo>
                  <a:lnTo>
                    <a:pt x="70" y="309"/>
                  </a:lnTo>
                  <a:lnTo>
                    <a:pt x="75" y="309"/>
                  </a:lnTo>
                  <a:lnTo>
                    <a:pt x="75" y="309"/>
                  </a:lnTo>
                  <a:lnTo>
                    <a:pt x="83" y="309"/>
                  </a:lnTo>
                  <a:lnTo>
                    <a:pt x="90" y="306"/>
                  </a:lnTo>
                  <a:lnTo>
                    <a:pt x="96" y="303"/>
                  </a:lnTo>
                  <a:lnTo>
                    <a:pt x="102" y="298"/>
                  </a:lnTo>
                  <a:lnTo>
                    <a:pt x="106" y="292"/>
                  </a:lnTo>
                  <a:lnTo>
                    <a:pt x="109" y="287"/>
                  </a:lnTo>
                  <a:lnTo>
                    <a:pt x="112" y="279"/>
                  </a:lnTo>
                  <a:lnTo>
                    <a:pt x="113" y="272"/>
                  </a:lnTo>
                  <a:lnTo>
                    <a:pt x="113" y="272"/>
                  </a:lnTo>
                  <a:lnTo>
                    <a:pt x="112" y="265"/>
                  </a:lnTo>
                  <a:lnTo>
                    <a:pt x="109" y="257"/>
                  </a:lnTo>
                  <a:lnTo>
                    <a:pt x="106" y="251"/>
                  </a:lnTo>
                  <a:lnTo>
                    <a:pt x="102" y="246"/>
                  </a:lnTo>
                  <a:lnTo>
                    <a:pt x="96" y="241"/>
                  </a:lnTo>
                  <a:lnTo>
                    <a:pt x="90" y="237"/>
                  </a:lnTo>
                  <a:lnTo>
                    <a:pt x="83" y="235"/>
                  </a:lnTo>
                  <a:lnTo>
                    <a:pt x="75" y="235"/>
                  </a:lnTo>
                  <a:lnTo>
                    <a:pt x="75" y="235"/>
                  </a:lnTo>
                  <a:lnTo>
                    <a:pt x="70" y="235"/>
                  </a:lnTo>
                  <a:lnTo>
                    <a:pt x="64" y="236"/>
                  </a:lnTo>
                  <a:lnTo>
                    <a:pt x="60" y="238"/>
                  </a:lnTo>
                  <a:lnTo>
                    <a:pt x="54" y="241"/>
                  </a:lnTo>
                  <a:lnTo>
                    <a:pt x="50" y="245"/>
                  </a:lnTo>
                  <a:lnTo>
                    <a:pt x="47" y="248"/>
                  </a:lnTo>
                  <a:lnTo>
                    <a:pt x="43" y="252"/>
                  </a:lnTo>
                  <a:lnTo>
                    <a:pt x="41" y="257"/>
                  </a:lnTo>
                  <a:lnTo>
                    <a:pt x="28" y="257"/>
                  </a:lnTo>
                  <a:lnTo>
                    <a:pt x="28" y="206"/>
                  </a:lnTo>
                  <a:lnTo>
                    <a:pt x="80" y="174"/>
                  </a:lnTo>
                  <a:lnTo>
                    <a:pt x="101" y="185"/>
                  </a:lnTo>
                  <a:lnTo>
                    <a:pt x="101" y="185"/>
                  </a:lnTo>
                  <a:lnTo>
                    <a:pt x="103" y="191"/>
                  </a:lnTo>
                  <a:lnTo>
                    <a:pt x="107" y="195"/>
                  </a:lnTo>
                  <a:lnTo>
                    <a:pt x="113" y="198"/>
                  </a:lnTo>
                  <a:lnTo>
                    <a:pt x="119" y="200"/>
                  </a:lnTo>
                  <a:lnTo>
                    <a:pt x="119" y="200"/>
                  </a:lnTo>
                  <a:lnTo>
                    <a:pt x="124" y="200"/>
                  </a:lnTo>
                  <a:lnTo>
                    <a:pt x="128" y="198"/>
                  </a:lnTo>
                  <a:lnTo>
                    <a:pt x="131" y="196"/>
                  </a:lnTo>
                  <a:lnTo>
                    <a:pt x="135" y="194"/>
                  </a:lnTo>
                  <a:lnTo>
                    <a:pt x="137" y="191"/>
                  </a:lnTo>
                  <a:lnTo>
                    <a:pt x="139" y="187"/>
                  </a:lnTo>
                  <a:lnTo>
                    <a:pt x="140" y="183"/>
                  </a:lnTo>
                  <a:lnTo>
                    <a:pt x="140" y="179"/>
                  </a:lnTo>
                  <a:lnTo>
                    <a:pt x="140" y="179"/>
                  </a:lnTo>
                  <a:lnTo>
                    <a:pt x="140" y="175"/>
                  </a:lnTo>
                  <a:lnTo>
                    <a:pt x="139" y="171"/>
                  </a:lnTo>
                  <a:lnTo>
                    <a:pt x="137" y="168"/>
                  </a:lnTo>
                  <a:lnTo>
                    <a:pt x="135" y="164"/>
                  </a:lnTo>
                  <a:lnTo>
                    <a:pt x="131" y="162"/>
                  </a:lnTo>
                  <a:lnTo>
                    <a:pt x="128" y="160"/>
                  </a:lnTo>
                  <a:lnTo>
                    <a:pt x="124" y="159"/>
                  </a:lnTo>
                  <a:lnTo>
                    <a:pt x="119" y="159"/>
                  </a:lnTo>
                  <a:lnTo>
                    <a:pt x="119" y="159"/>
                  </a:lnTo>
                  <a:lnTo>
                    <a:pt x="116" y="159"/>
                  </a:lnTo>
                  <a:lnTo>
                    <a:pt x="113" y="160"/>
                  </a:lnTo>
                  <a:lnTo>
                    <a:pt x="94" y="149"/>
                  </a:lnTo>
                  <a:lnTo>
                    <a:pt x="94" y="94"/>
                  </a:lnTo>
                  <a:lnTo>
                    <a:pt x="202" y="33"/>
                  </a:lnTo>
                  <a:lnTo>
                    <a:pt x="244" y="57"/>
                  </a:lnTo>
                  <a:lnTo>
                    <a:pt x="244" y="257"/>
                  </a:lnTo>
                  <a:lnTo>
                    <a:pt x="229" y="257"/>
                  </a:lnTo>
                  <a:lnTo>
                    <a:pt x="229" y="257"/>
                  </a:lnTo>
                  <a:lnTo>
                    <a:pt x="226" y="255"/>
                  </a:lnTo>
                  <a:lnTo>
                    <a:pt x="223" y="252"/>
                  </a:lnTo>
                  <a:lnTo>
                    <a:pt x="218" y="250"/>
                  </a:lnTo>
                  <a:lnTo>
                    <a:pt x="214" y="250"/>
                  </a:lnTo>
                  <a:lnTo>
                    <a:pt x="214" y="250"/>
                  </a:lnTo>
                  <a:lnTo>
                    <a:pt x="210" y="250"/>
                  </a:lnTo>
                  <a:lnTo>
                    <a:pt x="206" y="252"/>
                  </a:lnTo>
                  <a:lnTo>
                    <a:pt x="203" y="254"/>
                  </a:lnTo>
                  <a:lnTo>
                    <a:pt x="200" y="257"/>
                  </a:lnTo>
                  <a:lnTo>
                    <a:pt x="197" y="259"/>
                  </a:lnTo>
                  <a:lnTo>
                    <a:pt x="195" y="262"/>
                  </a:lnTo>
                  <a:lnTo>
                    <a:pt x="194" y="267"/>
                  </a:lnTo>
                  <a:lnTo>
                    <a:pt x="193" y="271"/>
                  </a:lnTo>
                  <a:lnTo>
                    <a:pt x="193" y="271"/>
                  </a:lnTo>
                  <a:lnTo>
                    <a:pt x="194" y="276"/>
                  </a:lnTo>
                  <a:lnTo>
                    <a:pt x="195" y="279"/>
                  </a:lnTo>
                  <a:lnTo>
                    <a:pt x="197" y="282"/>
                  </a:lnTo>
                  <a:lnTo>
                    <a:pt x="200" y="286"/>
                  </a:lnTo>
                  <a:lnTo>
                    <a:pt x="203" y="288"/>
                  </a:lnTo>
                  <a:lnTo>
                    <a:pt x="206" y="290"/>
                  </a:lnTo>
                  <a:lnTo>
                    <a:pt x="210" y="291"/>
                  </a:lnTo>
                  <a:lnTo>
                    <a:pt x="214" y="292"/>
                  </a:lnTo>
                  <a:lnTo>
                    <a:pt x="214" y="292"/>
                  </a:lnTo>
                  <a:lnTo>
                    <a:pt x="218" y="291"/>
                  </a:lnTo>
                  <a:lnTo>
                    <a:pt x="222" y="290"/>
                  </a:lnTo>
                  <a:lnTo>
                    <a:pt x="226" y="288"/>
                  </a:lnTo>
                  <a:lnTo>
                    <a:pt x="229" y="286"/>
                  </a:lnTo>
                  <a:lnTo>
                    <a:pt x="244" y="286"/>
                  </a:lnTo>
                  <a:lnTo>
                    <a:pt x="244" y="467"/>
                  </a:lnTo>
                  <a:lnTo>
                    <a:pt x="200" y="490"/>
                  </a:lnTo>
                  <a:lnTo>
                    <a:pt x="95" y="430"/>
                  </a:lnTo>
                  <a:close/>
                  <a:moveTo>
                    <a:pt x="63" y="272"/>
                  </a:moveTo>
                  <a:lnTo>
                    <a:pt x="63" y="272"/>
                  </a:lnTo>
                  <a:lnTo>
                    <a:pt x="63" y="267"/>
                  </a:lnTo>
                  <a:lnTo>
                    <a:pt x="66" y="262"/>
                  </a:lnTo>
                  <a:lnTo>
                    <a:pt x="71" y="260"/>
                  </a:lnTo>
                  <a:lnTo>
                    <a:pt x="75" y="259"/>
                  </a:lnTo>
                  <a:lnTo>
                    <a:pt x="75" y="259"/>
                  </a:lnTo>
                  <a:lnTo>
                    <a:pt x="81" y="260"/>
                  </a:lnTo>
                  <a:lnTo>
                    <a:pt x="84" y="262"/>
                  </a:lnTo>
                  <a:lnTo>
                    <a:pt x="87" y="267"/>
                  </a:lnTo>
                  <a:lnTo>
                    <a:pt x="88" y="272"/>
                  </a:lnTo>
                  <a:lnTo>
                    <a:pt x="88" y="272"/>
                  </a:lnTo>
                  <a:lnTo>
                    <a:pt x="87" y="277"/>
                  </a:lnTo>
                  <a:lnTo>
                    <a:pt x="84" y="281"/>
                  </a:lnTo>
                  <a:lnTo>
                    <a:pt x="81" y="283"/>
                  </a:lnTo>
                  <a:lnTo>
                    <a:pt x="75" y="284"/>
                  </a:lnTo>
                  <a:lnTo>
                    <a:pt x="75" y="284"/>
                  </a:lnTo>
                  <a:lnTo>
                    <a:pt x="71" y="283"/>
                  </a:lnTo>
                  <a:lnTo>
                    <a:pt x="66" y="281"/>
                  </a:lnTo>
                  <a:lnTo>
                    <a:pt x="63" y="277"/>
                  </a:lnTo>
                  <a:lnTo>
                    <a:pt x="63" y="272"/>
                  </a:lnTo>
                  <a:lnTo>
                    <a:pt x="63" y="272"/>
                  </a:lnTo>
                  <a:close/>
                  <a:moveTo>
                    <a:pt x="438" y="360"/>
                  </a:moveTo>
                  <a:lnTo>
                    <a:pt x="418" y="352"/>
                  </a:lnTo>
                  <a:lnTo>
                    <a:pt x="418" y="352"/>
                  </a:lnTo>
                  <a:lnTo>
                    <a:pt x="415" y="346"/>
                  </a:lnTo>
                  <a:lnTo>
                    <a:pt x="410" y="342"/>
                  </a:lnTo>
                  <a:lnTo>
                    <a:pt x="405" y="338"/>
                  </a:lnTo>
                  <a:lnTo>
                    <a:pt x="398" y="337"/>
                  </a:lnTo>
                  <a:lnTo>
                    <a:pt x="398" y="337"/>
                  </a:lnTo>
                  <a:lnTo>
                    <a:pt x="394" y="338"/>
                  </a:lnTo>
                  <a:lnTo>
                    <a:pt x="390" y="340"/>
                  </a:lnTo>
                  <a:lnTo>
                    <a:pt x="387" y="341"/>
                  </a:lnTo>
                  <a:lnTo>
                    <a:pt x="384" y="344"/>
                  </a:lnTo>
                  <a:lnTo>
                    <a:pt x="382" y="347"/>
                  </a:lnTo>
                  <a:lnTo>
                    <a:pt x="379" y="351"/>
                  </a:lnTo>
                  <a:lnTo>
                    <a:pt x="378" y="354"/>
                  </a:lnTo>
                  <a:lnTo>
                    <a:pt x="377" y="358"/>
                  </a:lnTo>
                  <a:lnTo>
                    <a:pt x="377" y="358"/>
                  </a:lnTo>
                  <a:lnTo>
                    <a:pt x="378" y="363"/>
                  </a:lnTo>
                  <a:lnTo>
                    <a:pt x="379" y="366"/>
                  </a:lnTo>
                  <a:lnTo>
                    <a:pt x="382" y="370"/>
                  </a:lnTo>
                  <a:lnTo>
                    <a:pt x="384" y="373"/>
                  </a:lnTo>
                  <a:lnTo>
                    <a:pt x="387" y="376"/>
                  </a:lnTo>
                  <a:lnTo>
                    <a:pt x="390" y="377"/>
                  </a:lnTo>
                  <a:lnTo>
                    <a:pt x="394" y="378"/>
                  </a:lnTo>
                  <a:lnTo>
                    <a:pt x="398" y="379"/>
                  </a:lnTo>
                  <a:lnTo>
                    <a:pt x="398" y="379"/>
                  </a:lnTo>
                  <a:lnTo>
                    <a:pt x="402" y="378"/>
                  </a:lnTo>
                  <a:lnTo>
                    <a:pt x="406" y="377"/>
                  </a:lnTo>
                  <a:lnTo>
                    <a:pt x="422" y="385"/>
                  </a:lnTo>
                  <a:lnTo>
                    <a:pt x="422" y="430"/>
                  </a:lnTo>
                  <a:lnTo>
                    <a:pt x="318" y="490"/>
                  </a:lnTo>
                  <a:lnTo>
                    <a:pt x="271" y="465"/>
                  </a:lnTo>
                  <a:lnTo>
                    <a:pt x="271" y="286"/>
                  </a:lnTo>
                  <a:lnTo>
                    <a:pt x="290" y="286"/>
                  </a:lnTo>
                  <a:lnTo>
                    <a:pt x="290" y="286"/>
                  </a:lnTo>
                  <a:lnTo>
                    <a:pt x="293" y="288"/>
                  </a:lnTo>
                  <a:lnTo>
                    <a:pt x="297" y="290"/>
                  </a:lnTo>
                  <a:lnTo>
                    <a:pt x="301" y="291"/>
                  </a:lnTo>
                  <a:lnTo>
                    <a:pt x="304" y="292"/>
                  </a:lnTo>
                  <a:lnTo>
                    <a:pt x="304" y="292"/>
                  </a:lnTo>
                  <a:lnTo>
                    <a:pt x="309" y="291"/>
                  </a:lnTo>
                  <a:lnTo>
                    <a:pt x="313" y="290"/>
                  </a:lnTo>
                  <a:lnTo>
                    <a:pt x="317" y="288"/>
                  </a:lnTo>
                  <a:lnTo>
                    <a:pt x="320" y="286"/>
                  </a:lnTo>
                  <a:lnTo>
                    <a:pt x="322" y="282"/>
                  </a:lnTo>
                  <a:lnTo>
                    <a:pt x="324" y="279"/>
                  </a:lnTo>
                  <a:lnTo>
                    <a:pt x="325" y="276"/>
                  </a:lnTo>
                  <a:lnTo>
                    <a:pt x="325" y="271"/>
                  </a:lnTo>
                  <a:lnTo>
                    <a:pt x="325" y="271"/>
                  </a:lnTo>
                  <a:lnTo>
                    <a:pt x="325" y="267"/>
                  </a:lnTo>
                  <a:lnTo>
                    <a:pt x="324" y="262"/>
                  </a:lnTo>
                  <a:lnTo>
                    <a:pt x="322" y="259"/>
                  </a:lnTo>
                  <a:lnTo>
                    <a:pt x="320" y="257"/>
                  </a:lnTo>
                  <a:lnTo>
                    <a:pt x="317" y="254"/>
                  </a:lnTo>
                  <a:lnTo>
                    <a:pt x="313" y="252"/>
                  </a:lnTo>
                  <a:lnTo>
                    <a:pt x="309" y="250"/>
                  </a:lnTo>
                  <a:lnTo>
                    <a:pt x="304" y="250"/>
                  </a:lnTo>
                  <a:lnTo>
                    <a:pt x="304" y="250"/>
                  </a:lnTo>
                  <a:lnTo>
                    <a:pt x="300" y="250"/>
                  </a:lnTo>
                  <a:lnTo>
                    <a:pt x="297" y="252"/>
                  </a:lnTo>
                  <a:lnTo>
                    <a:pt x="292" y="255"/>
                  </a:lnTo>
                  <a:lnTo>
                    <a:pt x="289" y="257"/>
                  </a:lnTo>
                  <a:lnTo>
                    <a:pt x="271" y="257"/>
                  </a:lnTo>
                  <a:lnTo>
                    <a:pt x="271" y="60"/>
                  </a:lnTo>
                  <a:lnTo>
                    <a:pt x="315" y="33"/>
                  </a:lnTo>
                  <a:lnTo>
                    <a:pt x="424" y="94"/>
                  </a:lnTo>
                  <a:lnTo>
                    <a:pt x="424" y="149"/>
                  </a:lnTo>
                  <a:lnTo>
                    <a:pt x="406" y="160"/>
                  </a:lnTo>
                  <a:lnTo>
                    <a:pt x="406" y="160"/>
                  </a:lnTo>
                  <a:lnTo>
                    <a:pt x="402" y="159"/>
                  </a:lnTo>
                  <a:lnTo>
                    <a:pt x="398" y="159"/>
                  </a:lnTo>
                  <a:lnTo>
                    <a:pt x="398" y="159"/>
                  </a:lnTo>
                  <a:lnTo>
                    <a:pt x="394" y="159"/>
                  </a:lnTo>
                  <a:lnTo>
                    <a:pt x="390" y="160"/>
                  </a:lnTo>
                  <a:lnTo>
                    <a:pt x="387" y="162"/>
                  </a:lnTo>
                  <a:lnTo>
                    <a:pt x="384" y="164"/>
                  </a:lnTo>
                  <a:lnTo>
                    <a:pt x="382" y="168"/>
                  </a:lnTo>
                  <a:lnTo>
                    <a:pt x="379" y="171"/>
                  </a:lnTo>
                  <a:lnTo>
                    <a:pt x="378" y="175"/>
                  </a:lnTo>
                  <a:lnTo>
                    <a:pt x="377" y="179"/>
                  </a:lnTo>
                  <a:lnTo>
                    <a:pt x="377" y="179"/>
                  </a:lnTo>
                  <a:lnTo>
                    <a:pt x="378" y="183"/>
                  </a:lnTo>
                  <a:lnTo>
                    <a:pt x="379" y="187"/>
                  </a:lnTo>
                  <a:lnTo>
                    <a:pt x="382" y="191"/>
                  </a:lnTo>
                  <a:lnTo>
                    <a:pt x="384" y="194"/>
                  </a:lnTo>
                  <a:lnTo>
                    <a:pt x="387" y="196"/>
                  </a:lnTo>
                  <a:lnTo>
                    <a:pt x="390" y="198"/>
                  </a:lnTo>
                  <a:lnTo>
                    <a:pt x="394" y="200"/>
                  </a:lnTo>
                  <a:lnTo>
                    <a:pt x="398" y="200"/>
                  </a:lnTo>
                  <a:lnTo>
                    <a:pt x="398" y="200"/>
                  </a:lnTo>
                  <a:lnTo>
                    <a:pt x="405" y="198"/>
                  </a:lnTo>
                  <a:lnTo>
                    <a:pt x="410" y="195"/>
                  </a:lnTo>
                  <a:lnTo>
                    <a:pt x="415" y="191"/>
                  </a:lnTo>
                  <a:lnTo>
                    <a:pt x="418" y="185"/>
                  </a:lnTo>
                  <a:lnTo>
                    <a:pt x="438" y="174"/>
                  </a:lnTo>
                  <a:lnTo>
                    <a:pt x="490" y="206"/>
                  </a:lnTo>
                  <a:lnTo>
                    <a:pt x="490" y="257"/>
                  </a:lnTo>
                  <a:lnTo>
                    <a:pt x="480" y="257"/>
                  </a:lnTo>
                  <a:lnTo>
                    <a:pt x="480" y="257"/>
                  </a:lnTo>
                  <a:lnTo>
                    <a:pt x="477" y="252"/>
                  </a:lnTo>
                  <a:lnTo>
                    <a:pt x="474" y="248"/>
                  </a:lnTo>
                  <a:lnTo>
                    <a:pt x="471" y="245"/>
                  </a:lnTo>
                  <a:lnTo>
                    <a:pt x="466" y="241"/>
                  </a:lnTo>
                  <a:lnTo>
                    <a:pt x="462" y="238"/>
                  </a:lnTo>
                  <a:lnTo>
                    <a:pt x="456" y="236"/>
                  </a:lnTo>
                  <a:lnTo>
                    <a:pt x="451" y="235"/>
                  </a:lnTo>
                  <a:lnTo>
                    <a:pt x="445" y="235"/>
                  </a:lnTo>
                  <a:lnTo>
                    <a:pt x="445" y="235"/>
                  </a:lnTo>
                  <a:lnTo>
                    <a:pt x="438" y="235"/>
                  </a:lnTo>
                  <a:lnTo>
                    <a:pt x="431" y="237"/>
                  </a:lnTo>
                  <a:lnTo>
                    <a:pt x="424" y="241"/>
                  </a:lnTo>
                  <a:lnTo>
                    <a:pt x="419" y="246"/>
                  </a:lnTo>
                  <a:lnTo>
                    <a:pt x="415" y="251"/>
                  </a:lnTo>
                  <a:lnTo>
                    <a:pt x="411" y="257"/>
                  </a:lnTo>
                  <a:lnTo>
                    <a:pt x="409" y="265"/>
                  </a:lnTo>
                  <a:lnTo>
                    <a:pt x="408" y="272"/>
                  </a:lnTo>
                  <a:lnTo>
                    <a:pt x="408" y="272"/>
                  </a:lnTo>
                  <a:lnTo>
                    <a:pt x="409" y="279"/>
                  </a:lnTo>
                  <a:lnTo>
                    <a:pt x="411" y="287"/>
                  </a:lnTo>
                  <a:lnTo>
                    <a:pt x="415" y="292"/>
                  </a:lnTo>
                  <a:lnTo>
                    <a:pt x="419" y="298"/>
                  </a:lnTo>
                  <a:lnTo>
                    <a:pt x="424" y="303"/>
                  </a:lnTo>
                  <a:lnTo>
                    <a:pt x="431" y="306"/>
                  </a:lnTo>
                  <a:lnTo>
                    <a:pt x="438" y="309"/>
                  </a:lnTo>
                  <a:lnTo>
                    <a:pt x="445" y="309"/>
                  </a:lnTo>
                  <a:lnTo>
                    <a:pt x="445" y="309"/>
                  </a:lnTo>
                  <a:lnTo>
                    <a:pt x="451" y="309"/>
                  </a:lnTo>
                  <a:lnTo>
                    <a:pt x="456" y="308"/>
                  </a:lnTo>
                  <a:lnTo>
                    <a:pt x="462" y="305"/>
                  </a:lnTo>
                  <a:lnTo>
                    <a:pt x="466" y="302"/>
                  </a:lnTo>
                  <a:lnTo>
                    <a:pt x="471" y="299"/>
                  </a:lnTo>
                  <a:lnTo>
                    <a:pt x="475" y="294"/>
                  </a:lnTo>
                  <a:lnTo>
                    <a:pt x="477" y="290"/>
                  </a:lnTo>
                  <a:lnTo>
                    <a:pt x="480" y="286"/>
                  </a:lnTo>
                  <a:lnTo>
                    <a:pt x="490" y="286"/>
                  </a:lnTo>
                  <a:lnTo>
                    <a:pt x="490" y="328"/>
                  </a:lnTo>
                  <a:lnTo>
                    <a:pt x="438" y="360"/>
                  </a:lnTo>
                  <a:close/>
                  <a:moveTo>
                    <a:pt x="459" y="272"/>
                  </a:moveTo>
                  <a:lnTo>
                    <a:pt x="459" y="272"/>
                  </a:lnTo>
                  <a:lnTo>
                    <a:pt x="458" y="277"/>
                  </a:lnTo>
                  <a:lnTo>
                    <a:pt x="454" y="281"/>
                  </a:lnTo>
                  <a:lnTo>
                    <a:pt x="451" y="283"/>
                  </a:lnTo>
                  <a:lnTo>
                    <a:pt x="445" y="284"/>
                  </a:lnTo>
                  <a:lnTo>
                    <a:pt x="445" y="284"/>
                  </a:lnTo>
                  <a:lnTo>
                    <a:pt x="441" y="283"/>
                  </a:lnTo>
                  <a:lnTo>
                    <a:pt x="437" y="281"/>
                  </a:lnTo>
                  <a:lnTo>
                    <a:pt x="433" y="277"/>
                  </a:lnTo>
                  <a:lnTo>
                    <a:pt x="432" y="272"/>
                  </a:lnTo>
                  <a:lnTo>
                    <a:pt x="432" y="272"/>
                  </a:lnTo>
                  <a:lnTo>
                    <a:pt x="433" y="267"/>
                  </a:lnTo>
                  <a:lnTo>
                    <a:pt x="437" y="262"/>
                  </a:lnTo>
                  <a:lnTo>
                    <a:pt x="441" y="260"/>
                  </a:lnTo>
                  <a:lnTo>
                    <a:pt x="445" y="259"/>
                  </a:lnTo>
                  <a:lnTo>
                    <a:pt x="445" y="259"/>
                  </a:lnTo>
                  <a:lnTo>
                    <a:pt x="451" y="260"/>
                  </a:lnTo>
                  <a:lnTo>
                    <a:pt x="454" y="262"/>
                  </a:lnTo>
                  <a:lnTo>
                    <a:pt x="458" y="267"/>
                  </a:lnTo>
                  <a:lnTo>
                    <a:pt x="459" y="272"/>
                  </a:lnTo>
                  <a:lnTo>
                    <a:pt x="459" y="272"/>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425" name="Google Shape;425;p50"/>
            <p:cNvSpPr/>
            <p:nvPr/>
          </p:nvSpPr>
          <p:spPr>
            <a:xfrm>
              <a:off x="6924906" y="3027836"/>
              <a:ext cx="33107" cy="128416"/>
            </a:xfrm>
            <a:custGeom>
              <a:rect b="b" l="l" r="r" t="t"/>
              <a:pathLst>
                <a:path extrusionOk="0" h="383" w="97">
                  <a:moveTo>
                    <a:pt x="77" y="313"/>
                  </a:moveTo>
                  <a:lnTo>
                    <a:pt x="77" y="249"/>
                  </a:lnTo>
                  <a:lnTo>
                    <a:pt x="27" y="226"/>
                  </a:lnTo>
                  <a:lnTo>
                    <a:pt x="27" y="176"/>
                  </a:lnTo>
                  <a:lnTo>
                    <a:pt x="76" y="142"/>
                  </a:lnTo>
                  <a:lnTo>
                    <a:pt x="76" y="70"/>
                  </a:lnTo>
                  <a:lnTo>
                    <a:pt x="76" y="70"/>
                  </a:lnTo>
                  <a:lnTo>
                    <a:pt x="80" y="68"/>
                  </a:lnTo>
                  <a:lnTo>
                    <a:pt x="84" y="65"/>
                  </a:lnTo>
                  <a:lnTo>
                    <a:pt x="87" y="61"/>
                  </a:lnTo>
                  <a:lnTo>
                    <a:pt x="90" y="57"/>
                  </a:lnTo>
                  <a:lnTo>
                    <a:pt x="92" y="53"/>
                  </a:lnTo>
                  <a:lnTo>
                    <a:pt x="95" y="47"/>
                  </a:lnTo>
                  <a:lnTo>
                    <a:pt x="96" y="43"/>
                  </a:lnTo>
                  <a:lnTo>
                    <a:pt x="96" y="37"/>
                  </a:lnTo>
                  <a:lnTo>
                    <a:pt x="96" y="37"/>
                  </a:lnTo>
                  <a:lnTo>
                    <a:pt x="96" y="29"/>
                  </a:lnTo>
                  <a:lnTo>
                    <a:pt x="93" y="23"/>
                  </a:lnTo>
                  <a:lnTo>
                    <a:pt x="90" y="16"/>
                  </a:lnTo>
                  <a:lnTo>
                    <a:pt x="85" y="11"/>
                  </a:lnTo>
                  <a:lnTo>
                    <a:pt x="79" y="6"/>
                  </a:lnTo>
                  <a:lnTo>
                    <a:pt x="74" y="3"/>
                  </a:lnTo>
                  <a:lnTo>
                    <a:pt x="66" y="1"/>
                  </a:lnTo>
                  <a:lnTo>
                    <a:pt x="59" y="0"/>
                  </a:lnTo>
                  <a:lnTo>
                    <a:pt x="59" y="0"/>
                  </a:lnTo>
                  <a:lnTo>
                    <a:pt x="52" y="1"/>
                  </a:lnTo>
                  <a:lnTo>
                    <a:pt x="44" y="3"/>
                  </a:lnTo>
                  <a:lnTo>
                    <a:pt x="38" y="6"/>
                  </a:lnTo>
                  <a:lnTo>
                    <a:pt x="33" y="11"/>
                  </a:lnTo>
                  <a:lnTo>
                    <a:pt x="28" y="16"/>
                  </a:lnTo>
                  <a:lnTo>
                    <a:pt x="24" y="23"/>
                  </a:lnTo>
                  <a:lnTo>
                    <a:pt x="22" y="29"/>
                  </a:lnTo>
                  <a:lnTo>
                    <a:pt x="22" y="37"/>
                  </a:lnTo>
                  <a:lnTo>
                    <a:pt x="22" y="37"/>
                  </a:lnTo>
                  <a:lnTo>
                    <a:pt x="22" y="44"/>
                  </a:lnTo>
                  <a:lnTo>
                    <a:pt x="24" y="49"/>
                  </a:lnTo>
                  <a:lnTo>
                    <a:pt x="26" y="55"/>
                  </a:lnTo>
                  <a:lnTo>
                    <a:pt x="30" y="59"/>
                  </a:lnTo>
                  <a:lnTo>
                    <a:pt x="33" y="64"/>
                  </a:lnTo>
                  <a:lnTo>
                    <a:pt x="37" y="68"/>
                  </a:lnTo>
                  <a:lnTo>
                    <a:pt x="43" y="70"/>
                  </a:lnTo>
                  <a:lnTo>
                    <a:pt x="48" y="72"/>
                  </a:lnTo>
                  <a:lnTo>
                    <a:pt x="47" y="73"/>
                  </a:lnTo>
                  <a:lnTo>
                    <a:pt x="47" y="127"/>
                  </a:lnTo>
                  <a:lnTo>
                    <a:pt x="0" y="162"/>
                  </a:lnTo>
                  <a:lnTo>
                    <a:pt x="0" y="243"/>
                  </a:lnTo>
                  <a:lnTo>
                    <a:pt x="49" y="266"/>
                  </a:lnTo>
                  <a:lnTo>
                    <a:pt x="49" y="310"/>
                  </a:lnTo>
                  <a:lnTo>
                    <a:pt x="49" y="310"/>
                  </a:lnTo>
                  <a:lnTo>
                    <a:pt x="44" y="311"/>
                  </a:lnTo>
                  <a:lnTo>
                    <a:pt x="38" y="315"/>
                  </a:lnTo>
                  <a:lnTo>
                    <a:pt x="34" y="318"/>
                  </a:lnTo>
                  <a:lnTo>
                    <a:pt x="30" y="323"/>
                  </a:lnTo>
                  <a:lnTo>
                    <a:pt x="26" y="328"/>
                  </a:lnTo>
                  <a:lnTo>
                    <a:pt x="24" y="334"/>
                  </a:lnTo>
                  <a:lnTo>
                    <a:pt x="23" y="339"/>
                  </a:lnTo>
                  <a:lnTo>
                    <a:pt x="22" y="346"/>
                  </a:lnTo>
                  <a:lnTo>
                    <a:pt x="22" y="346"/>
                  </a:lnTo>
                  <a:lnTo>
                    <a:pt x="23" y="353"/>
                  </a:lnTo>
                  <a:lnTo>
                    <a:pt x="25" y="360"/>
                  </a:lnTo>
                  <a:lnTo>
                    <a:pt x="28" y="367"/>
                  </a:lnTo>
                  <a:lnTo>
                    <a:pt x="33" y="372"/>
                  </a:lnTo>
                  <a:lnTo>
                    <a:pt x="38" y="376"/>
                  </a:lnTo>
                  <a:lnTo>
                    <a:pt x="45" y="380"/>
                  </a:lnTo>
                  <a:lnTo>
                    <a:pt x="52" y="382"/>
                  </a:lnTo>
                  <a:lnTo>
                    <a:pt x="59" y="383"/>
                  </a:lnTo>
                  <a:lnTo>
                    <a:pt x="59" y="383"/>
                  </a:lnTo>
                  <a:lnTo>
                    <a:pt x="67" y="382"/>
                  </a:lnTo>
                  <a:lnTo>
                    <a:pt x="74" y="380"/>
                  </a:lnTo>
                  <a:lnTo>
                    <a:pt x="80" y="376"/>
                  </a:lnTo>
                  <a:lnTo>
                    <a:pt x="86" y="372"/>
                  </a:lnTo>
                  <a:lnTo>
                    <a:pt x="90" y="367"/>
                  </a:lnTo>
                  <a:lnTo>
                    <a:pt x="93" y="360"/>
                  </a:lnTo>
                  <a:lnTo>
                    <a:pt x="96" y="353"/>
                  </a:lnTo>
                  <a:lnTo>
                    <a:pt x="97" y="346"/>
                  </a:lnTo>
                  <a:lnTo>
                    <a:pt x="97" y="346"/>
                  </a:lnTo>
                  <a:lnTo>
                    <a:pt x="96" y="340"/>
                  </a:lnTo>
                  <a:lnTo>
                    <a:pt x="95" y="336"/>
                  </a:lnTo>
                  <a:lnTo>
                    <a:pt x="93" y="330"/>
                  </a:lnTo>
                  <a:lnTo>
                    <a:pt x="91" y="326"/>
                  </a:lnTo>
                  <a:lnTo>
                    <a:pt x="85" y="319"/>
                  </a:lnTo>
                  <a:lnTo>
                    <a:pt x="77" y="313"/>
                  </a:lnTo>
                  <a:lnTo>
                    <a:pt x="77" y="313"/>
                  </a:lnTo>
                  <a:close/>
                  <a:moveTo>
                    <a:pt x="59" y="24"/>
                  </a:moveTo>
                  <a:lnTo>
                    <a:pt x="59" y="24"/>
                  </a:lnTo>
                  <a:lnTo>
                    <a:pt x="64" y="25"/>
                  </a:lnTo>
                  <a:lnTo>
                    <a:pt x="68" y="28"/>
                  </a:lnTo>
                  <a:lnTo>
                    <a:pt x="70" y="32"/>
                  </a:lnTo>
                  <a:lnTo>
                    <a:pt x="71" y="37"/>
                  </a:lnTo>
                  <a:lnTo>
                    <a:pt x="71" y="37"/>
                  </a:lnTo>
                  <a:lnTo>
                    <a:pt x="70" y="42"/>
                  </a:lnTo>
                  <a:lnTo>
                    <a:pt x="68" y="46"/>
                  </a:lnTo>
                  <a:lnTo>
                    <a:pt x="64" y="49"/>
                  </a:lnTo>
                  <a:lnTo>
                    <a:pt x="59" y="50"/>
                  </a:lnTo>
                  <a:lnTo>
                    <a:pt x="59" y="50"/>
                  </a:lnTo>
                  <a:lnTo>
                    <a:pt x="54" y="49"/>
                  </a:lnTo>
                  <a:lnTo>
                    <a:pt x="49" y="46"/>
                  </a:lnTo>
                  <a:lnTo>
                    <a:pt x="47" y="42"/>
                  </a:lnTo>
                  <a:lnTo>
                    <a:pt x="46" y="37"/>
                  </a:lnTo>
                  <a:lnTo>
                    <a:pt x="46" y="37"/>
                  </a:lnTo>
                  <a:lnTo>
                    <a:pt x="47" y="32"/>
                  </a:lnTo>
                  <a:lnTo>
                    <a:pt x="49" y="28"/>
                  </a:lnTo>
                  <a:lnTo>
                    <a:pt x="54" y="25"/>
                  </a:lnTo>
                  <a:lnTo>
                    <a:pt x="59" y="24"/>
                  </a:lnTo>
                  <a:lnTo>
                    <a:pt x="59" y="24"/>
                  </a:lnTo>
                  <a:close/>
                  <a:moveTo>
                    <a:pt x="59" y="359"/>
                  </a:moveTo>
                  <a:lnTo>
                    <a:pt x="59" y="359"/>
                  </a:lnTo>
                  <a:lnTo>
                    <a:pt x="54" y="358"/>
                  </a:lnTo>
                  <a:lnTo>
                    <a:pt x="50" y="354"/>
                  </a:lnTo>
                  <a:lnTo>
                    <a:pt x="47" y="350"/>
                  </a:lnTo>
                  <a:lnTo>
                    <a:pt x="46" y="346"/>
                  </a:lnTo>
                  <a:lnTo>
                    <a:pt x="46" y="346"/>
                  </a:lnTo>
                  <a:lnTo>
                    <a:pt x="47" y="340"/>
                  </a:lnTo>
                  <a:lnTo>
                    <a:pt x="50" y="337"/>
                  </a:lnTo>
                  <a:lnTo>
                    <a:pt x="54" y="334"/>
                  </a:lnTo>
                  <a:lnTo>
                    <a:pt x="59" y="332"/>
                  </a:lnTo>
                  <a:lnTo>
                    <a:pt x="59" y="332"/>
                  </a:lnTo>
                  <a:lnTo>
                    <a:pt x="64" y="334"/>
                  </a:lnTo>
                  <a:lnTo>
                    <a:pt x="68" y="337"/>
                  </a:lnTo>
                  <a:lnTo>
                    <a:pt x="71" y="340"/>
                  </a:lnTo>
                  <a:lnTo>
                    <a:pt x="72" y="346"/>
                  </a:lnTo>
                  <a:lnTo>
                    <a:pt x="72" y="346"/>
                  </a:lnTo>
                  <a:lnTo>
                    <a:pt x="71" y="350"/>
                  </a:lnTo>
                  <a:lnTo>
                    <a:pt x="68" y="354"/>
                  </a:lnTo>
                  <a:lnTo>
                    <a:pt x="64" y="358"/>
                  </a:lnTo>
                  <a:lnTo>
                    <a:pt x="59" y="359"/>
                  </a:lnTo>
                  <a:lnTo>
                    <a:pt x="59" y="359"/>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426" name="Google Shape;426;p50"/>
          <p:cNvSpPr/>
          <p:nvPr/>
        </p:nvSpPr>
        <p:spPr>
          <a:xfrm>
            <a:off x="7092337" y="2383558"/>
            <a:ext cx="545407" cy="545392"/>
          </a:xfrm>
          <a:custGeom>
            <a:rect b="b" l="l" r="r" t="t"/>
            <a:pathLst>
              <a:path extrusionOk="0" h="6668" w="6669">
                <a:moveTo>
                  <a:pt x="0" y="0"/>
                </a:moveTo>
                <a:lnTo>
                  <a:pt x="0" y="6668"/>
                </a:lnTo>
                <a:lnTo>
                  <a:pt x="6669" y="6668"/>
                </a:lnTo>
                <a:lnTo>
                  <a:pt x="6669" y="0"/>
                </a:lnTo>
                <a:lnTo>
                  <a:pt x="0" y="0"/>
                </a:lnTo>
                <a:close/>
                <a:moveTo>
                  <a:pt x="6385" y="2273"/>
                </a:moveTo>
                <a:lnTo>
                  <a:pt x="5987" y="2273"/>
                </a:lnTo>
                <a:lnTo>
                  <a:pt x="5987" y="1861"/>
                </a:lnTo>
                <a:lnTo>
                  <a:pt x="4877" y="1861"/>
                </a:lnTo>
                <a:lnTo>
                  <a:pt x="4877" y="2273"/>
                </a:lnTo>
                <a:lnTo>
                  <a:pt x="4199" y="2273"/>
                </a:lnTo>
                <a:lnTo>
                  <a:pt x="4199" y="1825"/>
                </a:lnTo>
                <a:lnTo>
                  <a:pt x="4611" y="1825"/>
                </a:lnTo>
                <a:lnTo>
                  <a:pt x="4611" y="718"/>
                </a:lnTo>
                <a:lnTo>
                  <a:pt x="4199" y="718"/>
                </a:lnTo>
                <a:lnTo>
                  <a:pt x="4199" y="284"/>
                </a:lnTo>
                <a:lnTo>
                  <a:pt x="6385" y="284"/>
                </a:lnTo>
                <a:lnTo>
                  <a:pt x="6385" y="2273"/>
                </a:lnTo>
                <a:close/>
                <a:moveTo>
                  <a:pt x="5703" y="2145"/>
                </a:moveTo>
                <a:lnTo>
                  <a:pt x="5703" y="2685"/>
                </a:lnTo>
                <a:lnTo>
                  <a:pt x="5161" y="2685"/>
                </a:lnTo>
                <a:lnTo>
                  <a:pt x="5161" y="2145"/>
                </a:lnTo>
                <a:lnTo>
                  <a:pt x="5703" y="2145"/>
                </a:lnTo>
                <a:close/>
                <a:moveTo>
                  <a:pt x="5289" y="5950"/>
                </a:moveTo>
                <a:lnTo>
                  <a:pt x="5289" y="6384"/>
                </a:lnTo>
                <a:lnTo>
                  <a:pt x="2824" y="6384"/>
                </a:lnTo>
                <a:lnTo>
                  <a:pt x="2824" y="5950"/>
                </a:lnTo>
                <a:lnTo>
                  <a:pt x="3236" y="5950"/>
                </a:lnTo>
                <a:lnTo>
                  <a:pt x="3236" y="5538"/>
                </a:lnTo>
                <a:lnTo>
                  <a:pt x="4877" y="5538"/>
                </a:lnTo>
                <a:lnTo>
                  <a:pt x="4877" y="5950"/>
                </a:lnTo>
                <a:lnTo>
                  <a:pt x="5289" y="5950"/>
                </a:lnTo>
                <a:close/>
                <a:moveTo>
                  <a:pt x="5161" y="5666"/>
                </a:moveTo>
                <a:lnTo>
                  <a:pt x="5161" y="5126"/>
                </a:lnTo>
                <a:lnTo>
                  <a:pt x="5703" y="5126"/>
                </a:lnTo>
                <a:lnTo>
                  <a:pt x="5703" y="5666"/>
                </a:lnTo>
                <a:lnTo>
                  <a:pt x="5161" y="5666"/>
                </a:lnTo>
                <a:close/>
                <a:moveTo>
                  <a:pt x="2952" y="5126"/>
                </a:moveTo>
                <a:lnTo>
                  <a:pt x="2952" y="5666"/>
                </a:lnTo>
                <a:lnTo>
                  <a:pt x="2412" y="5666"/>
                </a:lnTo>
                <a:lnTo>
                  <a:pt x="2412" y="5126"/>
                </a:lnTo>
                <a:lnTo>
                  <a:pt x="2952" y="5126"/>
                </a:lnTo>
                <a:close/>
                <a:moveTo>
                  <a:pt x="3236" y="5254"/>
                </a:moveTo>
                <a:lnTo>
                  <a:pt x="3236" y="4843"/>
                </a:lnTo>
                <a:lnTo>
                  <a:pt x="2824" y="4843"/>
                </a:lnTo>
                <a:lnTo>
                  <a:pt x="2824" y="3701"/>
                </a:lnTo>
                <a:lnTo>
                  <a:pt x="3503" y="3701"/>
                </a:lnTo>
                <a:lnTo>
                  <a:pt x="3503" y="4113"/>
                </a:lnTo>
                <a:lnTo>
                  <a:pt x="3915" y="4113"/>
                </a:lnTo>
                <a:lnTo>
                  <a:pt x="3915" y="5254"/>
                </a:lnTo>
                <a:lnTo>
                  <a:pt x="3236" y="5254"/>
                </a:lnTo>
                <a:close/>
                <a:moveTo>
                  <a:pt x="3787" y="3829"/>
                </a:moveTo>
                <a:lnTo>
                  <a:pt x="3787" y="3289"/>
                </a:lnTo>
                <a:lnTo>
                  <a:pt x="4327" y="3289"/>
                </a:lnTo>
                <a:lnTo>
                  <a:pt x="4327" y="3829"/>
                </a:lnTo>
                <a:lnTo>
                  <a:pt x="3787" y="3829"/>
                </a:lnTo>
                <a:close/>
                <a:moveTo>
                  <a:pt x="3503" y="3005"/>
                </a:moveTo>
                <a:lnTo>
                  <a:pt x="3503" y="3417"/>
                </a:lnTo>
                <a:lnTo>
                  <a:pt x="1860" y="3417"/>
                </a:lnTo>
                <a:lnTo>
                  <a:pt x="1860" y="3005"/>
                </a:lnTo>
                <a:lnTo>
                  <a:pt x="1448" y="3005"/>
                </a:lnTo>
                <a:lnTo>
                  <a:pt x="1448" y="1825"/>
                </a:lnTo>
                <a:lnTo>
                  <a:pt x="1860" y="1825"/>
                </a:lnTo>
                <a:lnTo>
                  <a:pt x="1860" y="718"/>
                </a:lnTo>
                <a:lnTo>
                  <a:pt x="1448" y="718"/>
                </a:lnTo>
                <a:lnTo>
                  <a:pt x="1448" y="284"/>
                </a:lnTo>
                <a:lnTo>
                  <a:pt x="3915" y="284"/>
                </a:lnTo>
                <a:lnTo>
                  <a:pt x="3915" y="718"/>
                </a:lnTo>
                <a:lnTo>
                  <a:pt x="3503" y="718"/>
                </a:lnTo>
                <a:lnTo>
                  <a:pt x="3503" y="1825"/>
                </a:lnTo>
                <a:lnTo>
                  <a:pt x="3915" y="1825"/>
                </a:lnTo>
                <a:lnTo>
                  <a:pt x="3915" y="3005"/>
                </a:lnTo>
                <a:lnTo>
                  <a:pt x="3503" y="3005"/>
                </a:lnTo>
                <a:close/>
                <a:moveTo>
                  <a:pt x="1576" y="3289"/>
                </a:moveTo>
                <a:lnTo>
                  <a:pt x="1576" y="3829"/>
                </a:lnTo>
                <a:lnTo>
                  <a:pt x="1036" y="3829"/>
                </a:lnTo>
                <a:lnTo>
                  <a:pt x="1036" y="3289"/>
                </a:lnTo>
                <a:lnTo>
                  <a:pt x="1576" y="3289"/>
                </a:lnTo>
                <a:close/>
                <a:moveTo>
                  <a:pt x="1576" y="1002"/>
                </a:moveTo>
                <a:lnTo>
                  <a:pt x="1576" y="1542"/>
                </a:lnTo>
                <a:lnTo>
                  <a:pt x="1036" y="1542"/>
                </a:lnTo>
                <a:lnTo>
                  <a:pt x="1036" y="1002"/>
                </a:lnTo>
                <a:lnTo>
                  <a:pt x="1576" y="1002"/>
                </a:lnTo>
                <a:close/>
                <a:moveTo>
                  <a:pt x="3787" y="1542"/>
                </a:moveTo>
                <a:lnTo>
                  <a:pt x="3787" y="1002"/>
                </a:lnTo>
                <a:lnTo>
                  <a:pt x="4327" y="1002"/>
                </a:lnTo>
                <a:lnTo>
                  <a:pt x="4327" y="1542"/>
                </a:lnTo>
                <a:lnTo>
                  <a:pt x="3787" y="1542"/>
                </a:lnTo>
                <a:close/>
                <a:moveTo>
                  <a:pt x="286" y="284"/>
                </a:moveTo>
                <a:lnTo>
                  <a:pt x="1164" y="284"/>
                </a:lnTo>
                <a:lnTo>
                  <a:pt x="1164" y="718"/>
                </a:lnTo>
                <a:lnTo>
                  <a:pt x="752" y="718"/>
                </a:lnTo>
                <a:lnTo>
                  <a:pt x="752" y="1825"/>
                </a:lnTo>
                <a:lnTo>
                  <a:pt x="1164" y="1825"/>
                </a:lnTo>
                <a:lnTo>
                  <a:pt x="1164" y="3005"/>
                </a:lnTo>
                <a:lnTo>
                  <a:pt x="752" y="3005"/>
                </a:lnTo>
                <a:lnTo>
                  <a:pt x="752" y="4113"/>
                </a:lnTo>
                <a:lnTo>
                  <a:pt x="1860" y="4113"/>
                </a:lnTo>
                <a:lnTo>
                  <a:pt x="1860" y="3701"/>
                </a:lnTo>
                <a:lnTo>
                  <a:pt x="2540" y="3701"/>
                </a:lnTo>
                <a:lnTo>
                  <a:pt x="2540" y="4843"/>
                </a:lnTo>
                <a:lnTo>
                  <a:pt x="2128" y="4843"/>
                </a:lnTo>
                <a:lnTo>
                  <a:pt x="2128" y="5950"/>
                </a:lnTo>
                <a:lnTo>
                  <a:pt x="2540" y="5950"/>
                </a:lnTo>
                <a:lnTo>
                  <a:pt x="2540" y="6384"/>
                </a:lnTo>
                <a:lnTo>
                  <a:pt x="286" y="6384"/>
                </a:lnTo>
                <a:lnTo>
                  <a:pt x="286" y="284"/>
                </a:lnTo>
                <a:close/>
                <a:moveTo>
                  <a:pt x="5575" y="6384"/>
                </a:moveTo>
                <a:lnTo>
                  <a:pt x="5575" y="5950"/>
                </a:lnTo>
                <a:lnTo>
                  <a:pt x="5987" y="5950"/>
                </a:lnTo>
                <a:lnTo>
                  <a:pt x="5987" y="4843"/>
                </a:lnTo>
                <a:lnTo>
                  <a:pt x="4877" y="4843"/>
                </a:lnTo>
                <a:lnTo>
                  <a:pt x="4877" y="5254"/>
                </a:lnTo>
                <a:lnTo>
                  <a:pt x="4199" y="5254"/>
                </a:lnTo>
                <a:lnTo>
                  <a:pt x="4199" y="4113"/>
                </a:lnTo>
                <a:lnTo>
                  <a:pt x="4611" y="4113"/>
                </a:lnTo>
                <a:lnTo>
                  <a:pt x="4611" y="3005"/>
                </a:lnTo>
                <a:lnTo>
                  <a:pt x="4199" y="3005"/>
                </a:lnTo>
                <a:lnTo>
                  <a:pt x="4199" y="2557"/>
                </a:lnTo>
                <a:lnTo>
                  <a:pt x="4877" y="2557"/>
                </a:lnTo>
                <a:lnTo>
                  <a:pt x="4877" y="2969"/>
                </a:lnTo>
                <a:lnTo>
                  <a:pt x="5987" y="2969"/>
                </a:lnTo>
                <a:lnTo>
                  <a:pt x="5987" y="2557"/>
                </a:lnTo>
                <a:lnTo>
                  <a:pt x="6385" y="2557"/>
                </a:lnTo>
                <a:lnTo>
                  <a:pt x="6385" y="6384"/>
                </a:lnTo>
                <a:lnTo>
                  <a:pt x="5575" y="6384"/>
                </a:lnTo>
                <a:close/>
              </a:path>
            </a:pathLst>
          </a:custGeom>
          <a:solidFill>
            <a:schemeClr val="accent4"/>
          </a:solidFill>
          <a:ln>
            <a:noFill/>
          </a:ln>
        </p:spPr>
        <p:txBody>
          <a:bodyPr anchorCtr="0" anchor="t" bIns="29300" lIns="58625" spcFirstLastPara="1" rIns="58625" wrap="square" tIns="29300">
            <a:noAutofit/>
          </a:bodyPr>
          <a:lstStyle/>
          <a:p>
            <a:pPr indent="0" lvl="0" marL="0" marR="0" rtl="0" algn="l">
              <a:spcBef>
                <a:spcPts val="0"/>
              </a:spcBef>
              <a:spcAft>
                <a:spcPts val="0"/>
              </a:spcAft>
              <a:buNone/>
            </a:pPr>
            <a:r>
              <a:t/>
            </a:r>
            <a:endParaRPr sz="600">
              <a:solidFill>
                <a:srgbClr val="000000"/>
              </a:solidFill>
              <a:latin typeface="Arial"/>
              <a:ea typeface="Arial"/>
              <a:cs typeface="Arial"/>
              <a:sym typeface="Arial"/>
            </a:endParaRPr>
          </a:p>
        </p:txBody>
      </p:sp>
      <p:sp>
        <p:nvSpPr>
          <p:cNvPr id="427" name="Google Shape;427;p50"/>
          <p:cNvSpPr txBox="1"/>
          <p:nvPr/>
        </p:nvSpPr>
        <p:spPr>
          <a:xfrm>
            <a:off x="997465" y="2996213"/>
            <a:ext cx="806700" cy="276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nl" sz="1800">
                <a:solidFill>
                  <a:srgbClr val="434343"/>
                </a:solidFill>
                <a:latin typeface="Open Sans"/>
                <a:ea typeface="Open Sans"/>
                <a:cs typeface="Open Sans"/>
                <a:sym typeface="Open Sans"/>
              </a:rPr>
              <a:t>safe</a:t>
            </a:r>
            <a:endParaRPr b="1" sz="1800">
              <a:solidFill>
                <a:srgbClr val="434343"/>
              </a:solidFill>
              <a:latin typeface="Open Sans"/>
              <a:ea typeface="Open Sans"/>
              <a:cs typeface="Open Sans"/>
              <a:sym typeface="Open Sans"/>
            </a:endParaRPr>
          </a:p>
        </p:txBody>
      </p:sp>
      <p:sp>
        <p:nvSpPr>
          <p:cNvPr id="428" name="Google Shape;428;p50"/>
          <p:cNvSpPr txBox="1"/>
          <p:nvPr/>
        </p:nvSpPr>
        <p:spPr>
          <a:xfrm>
            <a:off x="6658652" y="2996213"/>
            <a:ext cx="1412700" cy="276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nl" sz="1800">
                <a:solidFill>
                  <a:srgbClr val="434343"/>
                </a:solidFill>
                <a:latin typeface="Open Sans"/>
                <a:ea typeface="Open Sans"/>
                <a:cs typeface="Open Sans"/>
                <a:sym typeface="Open Sans"/>
              </a:rPr>
              <a:t>multimodal</a:t>
            </a:r>
            <a:endParaRPr b="1" sz="1800">
              <a:solidFill>
                <a:srgbClr val="434343"/>
              </a:solidFill>
              <a:latin typeface="Open Sans"/>
              <a:ea typeface="Open Sans"/>
              <a:cs typeface="Open Sans"/>
              <a:sym typeface="Open Sans"/>
            </a:endParaRPr>
          </a:p>
        </p:txBody>
      </p:sp>
      <p:sp>
        <p:nvSpPr>
          <p:cNvPr id="429" name="Google Shape;429;p50"/>
          <p:cNvSpPr txBox="1"/>
          <p:nvPr/>
        </p:nvSpPr>
        <p:spPr>
          <a:xfrm>
            <a:off x="4636162" y="2996213"/>
            <a:ext cx="1624200" cy="276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nl" sz="1800">
                <a:solidFill>
                  <a:srgbClr val="434343"/>
                </a:solidFill>
                <a:latin typeface="Open Sans"/>
                <a:ea typeface="Open Sans"/>
                <a:cs typeface="Open Sans"/>
                <a:sym typeface="Open Sans"/>
              </a:rPr>
              <a:t>intelligent</a:t>
            </a:r>
            <a:endParaRPr b="1" sz="1800">
              <a:solidFill>
                <a:srgbClr val="434343"/>
              </a:solidFill>
              <a:latin typeface="Open Sans"/>
              <a:ea typeface="Open Sans"/>
              <a:cs typeface="Open Sans"/>
              <a:sym typeface="Open Sans"/>
            </a:endParaRPr>
          </a:p>
        </p:txBody>
      </p:sp>
      <p:sp>
        <p:nvSpPr>
          <p:cNvPr id="430" name="Google Shape;430;p50"/>
          <p:cNvSpPr txBox="1"/>
          <p:nvPr/>
        </p:nvSpPr>
        <p:spPr>
          <a:xfrm>
            <a:off x="2412353" y="2996213"/>
            <a:ext cx="1774800" cy="276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nl" sz="1800">
                <a:solidFill>
                  <a:srgbClr val="434343"/>
                </a:solidFill>
                <a:latin typeface="Open Sans"/>
                <a:ea typeface="Open Sans"/>
                <a:cs typeface="Open Sans"/>
                <a:sym typeface="Open Sans"/>
              </a:rPr>
              <a:t>sustainable</a:t>
            </a:r>
            <a:endParaRPr b="1" sz="1800">
              <a:solidFill>
                <a:srgbClr val="434343"/>
              </a:solidFill>
              <a:latin typeface="Open Sans"/>
              <a:ea typeface="Open Sans"/>
              <a:cs typeface="Open Sans"/>
              <a:sym typeface="Open Sans"/>
            </a:endParaRPr>
          </a:p>
        </p:txBody>
      </p:sp>
      <p:sp>
        <p:nvSpPr>
          <p:cNvPr id="431" name="Google Shape;431;p50"/>
          <p:cNvSpPr txBox="1"/>
          <p:nvPr/>
        </p:nvSpPr>
        <p:spPr>
          <a:xfrm>
            <a:off x="4636162" y="4199531"/>
            <a:ext cx="1624200" cy="276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nl" sz="1800">
                <a:solidFill>
                  <a:srgbClr val="434343"/>
                </a:solidFill>
                <a:latin typeface="Open Sans"/>
                <a:ea typeface="Open Sans"/>
                <a:cs typeface="Open Sans"/>
                <a:sym typeface="Open Sans"/>
              </a:rPr>
              <a:t>data</a:t>
            </a:r>
            <a:endParaRPr b="1" sz="1800">
              <a:solidFill>
                <a:srgbClr val="434343"/>
              </a:solidFill>
              <a:latin typeface="Open Sans"/>
              <a:ea typeface="Open Sans"/>
              <a:cs typeface="Open Sans"/>
              <a:sym typeface="Open Sans"/>
            </a:endParaRPr>
          </a:p>
        </p:txBody>
      </p:sp>
      <p:sp>
        <p:nvSpPr>
          <p:cNvPr id="432" name="Google Shape;432;p50"/>
          <p:cNvSpPr txBox="1"/>
          <p:nvPr/>
        </p:nvSpPr>
        <p:spPr>
          <a:xfrm>
            <a:off x="6383813" y="4199531"/>
            <a:ext cx="1962600" cy="276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nl" sz="1800">
                <a:solidFill>
                  <a:srgbClr val="434343"/>
                </a:solidFill>
                <a:latin typeface="Open Sans"/>
                <a:ea typeface="Open Sans"/>
                <a:cs typeface="Open Sans"/>
                <a:sym typeface="Open Sans"/>
              </a:rPr>
              <a:t>data standard</a:t>
            </a:r>
            <a:endParaRPr b="1" sz="1800">
              <a:solidFill>
                <a:srgbClr val="434343"/>
              </a:solidFill>
              <a:latin typeface="Open Sans"/>
              <a:ea typeface="Open Sans"/>
              <a:cs typeface="Open Sans"/>
              <a:sym typeface="Open Sans"/>
            </a:endParaRPr>
          </a:p>
        </p:txBody>
      </p:sp>
      <p:sp>
        <p:nvSpPr>
          <p:cNvPr id="433" name="Google Shape;433;p50"/>
          <p:cNvSpPr/>
          <p:nvPr/>
        </p:nvSpPr>
        <p:spPr>
          <a:xfrm>
            <a:off x="5387775" y="3415181"/>
            <a:ext cx="120900" cy="784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4" name="Google Shape;434;p50"/>
          <p:cNvSpPr/>
          <p:nvPr/>
        </p:nvSpPr>
        <p:spPr>
          <a:xfrm>
            <a:off x="7304513" y="3415181"/>
            <a:ext cx="120900" cy="784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5119342" y="1108141"/>
            <a:ext cx="1767001" cy="1572611"/>
          </a:xfrm>
          <a:custGeom>
            <a:rect b="b" l="l" r="r" t="t"/>
            <a:pathLst>
              <a:path extrusionOk="0" h="253" w="285">
                <a:moveTo>
                  <a:pt x="28" y="0"/>
                </a:moveTo>
                <a:cubicBezTo>
                  <a:pt x="19" y="0"/>
                  <a:pt x="9" y="0"/>
                  <a:pt x="0" y="1"/>
                </a:cubicBezTo>
                <a:cubicBezTo>
                  <a:pt x="22" y="43"/>
                  <a:pt x="34" y="90"/>
                  <a:pt x="35" y="140"/>
                </a:cubicBezTo>
                <a:cubicBezTo>
                  <a:pt x="74" y="142"/>
                  <a:pt x="112" y="163"/>
                  <a:pt x="133" y="200"/>
                </a:cubicBezTo>
                <a:cubicBezTo>
                  <a:pt x="143" y="217"/>
                  <a:pt x="148" y="235"/>
                  <a:pt x="149" y="253"/>
                </a:cubicBezTo>
                <a:cubicBezTo>
                  <a:pt x="198" y="252"/>
                  <a:pt x="244" y="239"/>
                  <a:pt x="285" y="217"/>
                </a:cubicBezTo>
                <a:cubicBezTo>
                  <a:pt x="264" y="94"/>
                  <a:pt x="157" y="0"/>
                  <a:pt x="28" y="0"/>
                </a:cubicBezTo>
                <a:close/>
              </a:path>
            </a:pathLst>
          </a:custGeom>
          <a:solidFill>
            <a:schemeClr val="accent1"/>
          </a:solidFill>
          <a:ln cap="flat" cmpd="sng" w="9525">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a:latin typeface="Open Sans"/>
              <a:ea typeface="Open Sans"/>
              <a:cs typeface="Open Sans"/>
              <a:sym typeface="Open Sans"/>
            </a:endParaRPr>
          </a:p>
        </p:txBody>
      </p:sp>
      <p:sp>
        <p:nvSpPr>
          <p:cNvPr id="440" name="Google Shape;440;p51"/>
          <p:cNvSpPr/>
          <p:nvPr/>
        </p:nvSpPr>
        <p:spPr>
          <a:xfrm>
            <a:off x="5337441" y="2556710"/>
            <a:ext cx="1578469" cy="1764692"/>
          </a:xfrm>
          <a:custGeom>
            <a:rect b="b" l="l" r="r" t="t"/>
            <a:pathLst>
              <a:path extrusionOk="0" h="285" w="254">
                <a:moveTo>
                  <a:pt x="53" y="133"/>
                </a:moveTo>
                <a:cubicBezTo>
                  <a:pt x="37" y="142"/>
                  <a:pt x="18" y="148"/>
                  <a:pt x="0" y="149"/>
                </a:cubicBezTo>
                <a:cubicBezTo>
                  <a:pt x="1" y="198"/>
                  <a:pt x="14" y="244"/>
                  <a:pt x="36" y="285"/>
                </a:cubicBezTo>
                <a:cubicBezTo>
                  <a:pt x="159" y="264"/>
                  <a:pt x="254" y="157"/>
                  <a:pt x="254" y="27"/>
                </a:cubicBezTo>
                <a:cubicBezTo>
                  <a:pt x="254" y="18"/>
                  <a:pt x="253" y="9"/>
                  <a:pt x="252" y="0"/>
                </a:cubicBezTo>
                <a:cubicBezTo>
                  <a:pt x="211" y="21"/>
                  <a:pt x="164" y="34"/>
                  <a:pt x="114" y="34"/>
                </a:cubicBezTo>
                <a:cubicBezTo>
                  <a:pt x="112" y="74"/>
                  <a:pt x="90" y="111"/>
                  <a:pt x="53" y="133"/>
                </a:cubicBezTo>
                <a:close/>
              </a:path>
            </a:pathLst>
          </a:custGeom>
          <a:solidFill>
            <a:schemeClr val="accent1"/>
          </a:solidFill>
          <a:ln cap="flat" cmpd="sng" w="9525">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a:latin typeface="Open Sans"/>
              <a:ea typeface="Open Sans"/>
              <a:cs typeface="Open Sans"/>
              <a:sym typeface="Open Sans"/>
            </a:endParaRPr>
          </a:p>
        </p:txBody>
      </p:sp>
      <p:sp>
        <p:nvSpPr>
          <p:cNvPr id="441" name="Google Shape;441;p51"/>
          <p:cNvSpPr/>
          <p:nvPr/>
        </p:nvSpPr>
        <p:spPr>
          <a:xfrm>
            <a:off x="3703520" y="2768797"/>
            <a:ext cx="1763302" cy="1572616"/>
          </a:xfrm>
          <a:custGeom>
            <a:rect b="b" l="l" r="r" t="t"/>
            <a:pathLst>
              <a:path extrusionOk="0" h="254" w="285">
                <a:moveTo>
                  <a:pt x="152" y="54"/>
                </a:moveTo>
                <a:cubicBezTo>
                  <a:pt x="142" y="37"/>
                  <a:pt x="137" y="19"/>
                  <a:pt x="136" y="0"/>
                </a:cubicBezTo>
                <a:cubicBezTo>
                  <a:pt x="86" y="1"/>
                  <a:pt x="40" y="14"/>
                  <a:pt x="0" y="36"/>
                </a:cubicBezTo>
                <a:cubicBezTo>
                  <a:pt x="20" y="160"/>
                  <a:pt x="127" y="254"/>
                  <a:pt x="257" y="254"/>
                </a:cubicBezTo>
                <a:cubicBezTo>
                  <a:pt x="266" y="254"/>
                  <a:pt x="276" y="254"/>
                  <a:pt x="285" y="253"/>
                </a:cubicBezTo>
                <a:cubicBezTo>
                  <a:pt x="263" y="211"/>
                  <a:pt x="251" y="164"/>
                  <a:pt x="250" y="115"/>
                </a:cubicBezTo>
                <a:cubicBezTo>
                  <a:pt x="210" y="112"/>
                  <a:pt x="173" y="91"/>
                  <a:pt x="152" y="54"/>
                </a:cubicBezTo>
                <a:close/>
              </a:path>
            </a:pathLst>
          </a:custGeom>
          <a:solidFill>
            <a:schemeClr val="accent1"/>
          </a:solidFill>
          <a:ln cap="flat" cmpd="sng" w="9525">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a:latin typeface="Open Sans"/>
              <a:ea typeface="Open Sans"/>
              <a:cs typeface="Open Sans"/>
              <a:sym typeface="Open Sans"/>
            </a:endParaRPr>
          </a:p>
        </p:txBody>
      </p:sp>
      <p:sp>
        <p:nvSpPr>
          <p:cNvPr id="442" name="Google Shape;442;p51"/>
          <p:cNvSpPr/>
          <p:nvPr/>
        </p:nvSpPr>
        <p:spPr>
          <a:xfrm>
            <a:off x="3673947" y="1128153"/>
            <a:ext cx="1574774" cy="1768694"/>
          </a:xfrm>
          <a:custGeom>
            <a:rect b="b" l="l" r="r" t="t"/>
            <a:pathLst>
              <a:path extrusionOk="0" h="285" w="254">
                <a:moveTo>
                  <a:pt x="200" y="153"/>
                </a:moveTo>
                <a:cubicBezTo>
                  <a:pt x="217" y="143"/>
                  <a:pt x="236" y="137"/>
                  <a:pt x="254" y="136"/>
                </a:cubicBezTo>
                <a:cubicBezTo>
                  <a:pt x="253" y="87"/>
                  <a:pt x="240" y="41"/>
                  <a:pt x="218" y="0"/>
                </a:cubicBezTo>
                <a:cubicBezTo>
                  <a:pt x="95" y="20"/>
                  <a:pt x="0" y="128"/>
                  <a:pt x="0" y="257"/>
                </a:cubicBezTo>
                <a:cubicBezTo>
                  <a:pt x="0" y="267"/>
                  <a:pt x="1" y="276"/>
                  <a:pt x="1" y="285"/>
                </a:cubicBezTo>
                <a:cubicBezTo>
                  <a:pt x="43" y="263"/>
                  <a:pt x="90" y="251"/>
                  <a:pt x="140" y="250"/>
                </a:cubicBezTo>
                <a:cubicBezTo>
                  <a:pt x="142" y="211"/>
                  <a:pt x="164" y="174"/>
                  <a:pt x="200" y="153"/>
                </a:cubicBezTo>
                <a:close/>
              </a:path>
            </a:pathLst>
          </a:custGeom>
          <a:solidFill>
            <a:schemeClr val="accent1"/>
          </a:solidFill>
          <a:ln cap="flat" cmpd="sng" w="9525">
            <a:solidFill>
              <a:schemeClr val="accent1"/>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pen Sans"/>
              <a:ea typeface="Open Sans"/>
              <a:cs typeface="Open Sans"/>
              <a:sym typeface="Open Sans"/>
            </a:endParaRPr>
          </a:p>
        </p:txBody>
      </p:sp>
      <p:sp>
        <p:nvSpPr>
          <p:cNvPr id="443" name="Google Shape;443;p51"/>
          <p:cNvSpPr/>
          <p:nvPr/>
        </p:nvSpPr>
        <p:spPr>
          <a:xfrm>
            <a:off x="4997344" y="796347"/>
            <a:ext cx="2184486" cy="1611807"/>
          </a:xfrm>
          <a:custGeom>
            <a:rect b="b" l="l" r="r" t="t"/>
            <a:pathLst>
              <a:path extrusionOk="0" h="249" w="331">
                <a:moveTo>
                  <a:pt x="45" y="32"/>
                </a:moveTo>
                <a:cubicBezTo>
                  <a:pt x="174" y="32"/>
                  <a:pt x="281" y="126"/>
                  <a:pt x="302" y="249"/>
                </a:cubicBezTo>
                <a:cubicBezTo>
                  <a:pt x="312" y="244"/>
                  <a:pt x="322" y="238"/>
                  <a:pt x="331" y="231"/>
                </a:cubicBezTo>
                <a:cubicBezTo>
                  <a:pt x="303" y="99"/>
                  <a:pt x="186" y="0"/>
                  <a:pt x="45" y="0"/>
                </a:cubicBezTo>
                <a:cubicBezTo>
                  <a:pt x="29" y="0"/>
                  <a:pt x="14" y="1"/>
                  <a:pt x="0" y="3"/>
                </a:cubicBezTo>
                <a:cubicBezTo>
                  <a:pt x="6" y="13"/>
                  <a:pt x="12" y="23"/>
                  <a:pt x="17" y="33"/>
                </a:cubicBezTo>
                <a:cubicBezTo>
                  <a:pt x="26" y="32"/>
                  <a:pt x="36" y="32"/>
                  <a:pt x="45" y="32"/>
                </a:cubicBezTo>
                <a:close/>
              </a:path>
            </a:pathLst>
          </a:custGeom>
          <a:solidFill>
            <a:srgbClr val="968C6D"/>
          </a:solidFill>
          <a:ln cap="flat" cmpd="sng" w="9525">
            <a:solidFill>
              <a:srgbClr val="FFFFFF"/>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a:latin typeface="Open Sans"/>
              <a:ea typeface="Open Sans"/>
              <a:cs typeface="Open Sans"/>
              <a:sym typeface="Open Sans"/>
            </a:endParaRPr>
          </a:p>
        </p:txBody>
      </p:sp>
      <p:sp>
        <p:nvSpPr>
          <p:cNvPr id="444" name="Google Shape;444;p51"/>
          <p:cNvSpPr/>
          <p:nvPr/>
        </p:nvSpPr>
        <p:spPr>
          <a:xfrm>
            <a:off x="5584387" y="2408162"/>
            <a:ext cx="1670140" cy="2167687"/>
          </a:xfrm>
          <a:custGeom>
            <a:rect b="b" l="l" r="r" t="t"/>
            <a:pathLst>
              <a:path extrusionOk="0" h="332" w="250">
                <a:moveTo>
                  <a:pt x="218" y="45"/>
                </a:moveTo>
                <a:cubicBezTo>
                  <a:pt x="218" y="175"/>
                  <a:pt x="123" y="282"/>
                  <a:pt x="0" y="303"/>
                </a:cubicBezTo>
                <a:cubicBezTo>
                  <a:pt x="5" y="313"/>
                  <a:pt x="11" y="323"/>
                  <a:pt x="18" y="332"/>
                </a:cubicBezTo>
                <a:cubicBezTo>
                  <a:pt x="150" y="304"/>
                  <a:pt x="250" y="186"/>
                  <a:pt x="250" y="45"/>
                </a:cubicBezTo>
                <a:cubicBezTo>
                  <a:pt x="250" y="30"/>
                  <a:pt x="248" y="15"/>
                  <a:pt x="246" y="0"/>
                </a:cubicBezTo>
                <a:cubicBezTo>
                  <a:pt x="237" y="6"/>
                  <a:pt x="226" y="12"/>
                  <a:pt x="216" y="18"/>
                </a:cubicBezTo>
                <a:cubicBezTo>
                  <a:pt x="217" y="27"/>
                  <a:pt x="218" y="36"/>
                  <a:pt x="218" y="45"/>
                </a:cubicBezTo>
                <a:close/>
              </a:path>
            </a:pathLst>
          </a:custGeom>
          <a:solidFill>
            <a:srgbClr val="968C6D"/>
          </a:solidFill>
          <a:ln cap="flat" cmpd="sng" w="9525">
            <a:solidFill>
              <a:srgbClr val="FFFFFF"/>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a:latin typeface="Open Sans"/>
              <a:ea typeface="Open Sans"/>
              <a:cs typeface="Open Sans"/>
              <a:sym typeface="Open Sans"/>
            </a:endParaRPr>
          </a:p>
        </p:txBody>
      </p:sp>
      <p:sp>
        <p:nvSpPr>
          <p:cNvPr id="445" name="Google Shape;445;p51"/>
          <p:cNvSpPr/>
          <p:nvPr/>
        </p:nvSpPr>
        <p:spPr>
          <a:xfrm>
            <a:off x="3417581" y="3014688"/>
            <a:ext cx="2131349" cy="1611806"/>
          </a:xfrm>
          <a:custGeom>
            <a:rect b="b" l="l" r="r" t="t"/>
            <a:pathLst>
              <a:path extrusionOk="0" h="250" w="333">
                <a:moveTo>
                  <a:pt x="287" y="218"/>
                </a:moveTo>
                <a:cubicBezTo>
                  <a:pt x="157" y="218"/>
                  <a:pt x="50" y="124"/>
                  <a:pt x="30" y="0"/>
                </a:cubicBezTo>
                <a:cubicBezTo>
                  <a:pt x="19" y="5"/>
                  <a:pt x="10" y="11"/>
                  <a:pt x="0" y="18"/>
                </a:cubicBezTo>
                <a:cubicBezTo>
                  <a:pt x="28" y="151"/>
                  <a:pt x="146" y="250"/>
                  <a:pt x="287" y="250"/>
                </a:cubicBezTo>
                <a:cubicBezTo>
                  <a:pt x="302" y="250"/>
                  <a:pt x="318" y="249"/>
                  <a:pt x="333" y="247"/>
                </a:cubicBezTo>
                <a:cubicBezTo>
                  <a:pt x="326" y="237"/>
                  <a:pt x="320" y="227"/>
                  <a:pt x="315" y="217"/>
                </a:cubicBezTo>
                <a:cubicBezTo>
                  <a:pt x="306" y="218"/>
                  <a:pt x="296" y="218"/>
                  <a:pt x="287" y="218"/>
                </a:cubicBezTo>
                <a:close/>
              </a:path>
            </a:pathLst>
          </a:custGeom>
          <a:solidFill>
            <a:srgbClr val="968C6D"/>
          </a:solidFill>
          <a:ln cap="flat" cmpd="sng" w="9525">
            <a:solidFill>
              <a:srgbClr val="FFFFFF"/>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a:latin typeface="Open Sans"/>
              <a:ea typeface="Open Sans"/>
              <a:cs typeface="Open Sans"/>
              <a:sym typeface="Open Sans"/>
            </a:endParaRPr>
          </a:p>
        </p:txBody>
      </p:sp>
      <p:sp>
        <p:nvSpPr>
          <p:cNvPr id="446" name="Google Shape;446;p51"/>
          <p:cNvSpPr/>
          <p:nvPr/>
        </p:nvSpPr>
        <p:spPr>
          <a:xfrm>
            <a:off x="3376106" y="869125"/>
            <a:ext cx="1621237" cy="2145562"/>
          </a:xfrm>
          <a:custGeom>
            <a:rect b="b" l="l" r="r" t="t"/>
            <a:pathLst>
              <a:path extrusionOk="0" h="332" w="250">
                <a:moveTo>
                  <a:pt x="32" y="286"/>
                </a:moveTo>
                <a:cubicBezTo>
                  <a:pt x="32" y="157"/>
                  <a:pt x="127" y="49"/>
                  <a:pt x="250" y="29"/>
                </a:cubicBezTo>
                <a:cubicBezTo>
                  <a:pt x="245" y="19"/>
                  <a:pt x="239" y="9"/>
                  <a:pt x="232" y="0"/>
                </a:cubicBezTo>
                <a:cubicBezTo>
                  <a:pt x="100" y="28"/>
                  <a:pt x="0" y="145"/>
                  <a:pt x="0" y="286"/>
                </a:cubicBezTo>
                <a:cubicBezTo>
                  <a:pt x="0" y="302"/>
                  <a:pt x="1" y="317"/>
                  <a:pt x="3" y="332"/>
                </a:cubicBezTo>
                <a:cubicBezTo>
                  <a:pt x="13" y="325"/>
                  <a:pt x="23" y="319"/>
                  <a:pt x="33" y="314"/>
                </a:cubicBezTo>
                <a:cubicBezTo>
                  <a:pt x="33" y="305"/>
                  <a:pt x="32" y="296"/>
                  <a:pt x="32" y="286"/>
                </a:cubicBezTo>
                <a:close/>
              </a:path>
            </a:pathLst>
          </a:custGeom>
          <a:solidFill>
            <a:srgbClr val="968C6D"/>
          </a:solidFill>
          <a:ln cap="flat" cmpd="sng" w="9525">
            <a:solidFill>
              <a:srgbClr val="FFFFFF"/>
            </a:solidFill>
            <a:prstDash val="solid"/>
            <a:miter lim="8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Font typeface="Arial"/>
              <a:buNone/>
            </a:pPr>
            <a:r>
              <a:t/>
            </a:r>
            <a:endParaRPr i="0" sz="1400" u="none" cap="none" strike="noStrike">
              <a:solidFill>
                <a:srgbClr val="000000"/>
              </a:solidFill>
              <a:latin typeface="Open Sans"/>
              <a:ea typeface="Open Sans"/>
              <a:cs typeface="Open Sans"/>
              <a:sym typeface="Open Sans"/>
            </a:endParaRPr>
          </a:p>
        </p:txBody>
      </p:sp>
      <p:sp>
        <p:nvSpPr>
          <p:cNvPr id="447" name="Google Shape;447;p51"/>
          <p:cNvSpPr/>
          <p:nvPr/>
        </p:nvSpPr>
        <p:spPr>
          <a:xfrm>
            <a:off x="4631384" y="2064520"/>
            <a:ext cx="1323000" cy="1320300"/>
          </a:xfrm>
          <a:prstGeom prst="ellipse">
            <a:avLst/>
          </a:prstGeom>
          <a:solidFill>
            <a:srgbClr val="EAE8E2"/>
          </a:solidFill>
          <a:ln cap="flat" cmpd="sng" w="9525">
            <a:solidFill>
              <a:srgbClr val="D8D8D8"/>
            </a:solidFill>
            <a:prstDash val="solid"/>
            <a:miter lim="8000"/>
            <a:headEnd len="sm" w="sm" type="none"/>
            <a:tailEnd len="sm" w="sm" type="none"/>
          </a:ln>
        </p:spPr>
        <p:txBody>
          <a:bodyPr anchorCtr="0" anchor="ctr" bIns="34275" lIns="0" spcFirstLastPara="1" rIns="0" wrap="square" tIns="54000">
            <a:noAutofit/>
          </a:bodyPr>
          <a:lstStyle/>
          <a:p>
            <a:pPr indent="-139700" lvl="0" marL="139700" marR="0" rtl="0" algn="ctr">
              <a:lnSpc>
                <a:spcPct val="100000"/>
              </a:lnSpc>
              <a:spcBef>
                <a:spcPts val="0"/>
              </a:spcBef>
              <a:spcAft>
                <a:spcPts val="0"/>
              </a:spcAft>
              <a:buClr>
                <a:srgbClr val="000000"/>
              </a:buClr>
              <a:buFont typeface="Georgia"/>
              <a:buNone/>
            </a:pPr>
            <a:r>
              <a:rPr b="1" lang="nl" sz="1200">
                <a:latin typeface="Open Sans"/>
                <a:ea typeface="Open Sans"/>
                <a:cs typeface="Open Sans"/>
                <a:sym typeface="Open Sans"/>
              </a:rPr>
              <a:t>OSLO </a:t>
            </a:r>
            <a:endParaRPr b="1" sz="1200">
              <a:latin typeface="Open Sans"/>
              <a:ea typeface="Open Sans"/>
              <a:cs typeface="Open Sans"/>
              <a:sym typeface="Open Sans"/>
            </a:endParaRPr>
          </a:p>
          <a:p>
            <a:pPr indent="-139700" lvl="0" marL="139700" marR="0" rtl="0" algn="ctr">
              <a:lnSpc>
                <a:spcPct val="100000"/>
              </a:lnSpc>
              <a:spcBef>
                <a:spcPts val="0"/>
              </a:spcBef>
              <a:spcAft>
                <a:spcPts val="0"/>
              </a:spcAft>
              <a:buClr>
                <a:srgbClr val="000000"/>
              </a:buClr>
              <a:buFont typeface="Georgia"/>
              <a:buNone/>
            </a:pPr>
            <a:r>
              <a:rPr b="1" lang="nl" sz="1200">
                <a:latin typeface="Open Sans"/>
                <a:ea typeface="Open Sans"/>
                <a:cs typeface="Open Sans"/>
                <a:sym typeface="Open Sans"/>
              </a:rPr>
              <a:t>MOBILITY</a:t>
            </a:r>
            <a:endParaRPr b="1" sz="1200">
              <a:latin typeface="Open Sans"/>
              <a:ea typeface="Open Sans"/>
              <a:cs typeface="Open Sans"/>
              <a:sym typeface="Open Sans"/>
            </a:endParaRPr>
          </a:p>
        </p:txBody>
      </p:sp>
      <p:sp>
        <p:nvSpPr>
          <p:cNvPr id="448" name="Google Shape;448;p51"/>
          <p:cNvSpPr txBox="1"/>
          <p:nvPr/>
        </p:nvSpPr>
        <p:spPr>
          <a:xfrm>
            <a:off x="3914700" y="1803213"/>
            <a:ext cx="966600" cy="325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nl" sz="1500">
                <a:latin typeface="Open Sans"/>
                <a:ea typeface="Open Sans"/>
                <a:cs typeface="Open Sans"/>
                <a:sym typeface="Open Sans"/>
              </a:rPr>
              <a:t>Traveller</a:t>
            </a:r>
            <a:endParaRPr sz="1500">
              <a:latin typeface="Open Sans"/>
              <a:ea typeface="Open Sans"/>
              <a:cs typeface="Open Sans"/>
              <a:sym typeface="Open Sans"/>
            </a:endParaRPr>
          </a:p>
        </p:txBody>
      </p:sp>
      <p:sp>
        <p:nvSpPr>
          <p:cNvPr id="449" name="Google Shape;449;p51"/>
          <p:cNvSpPr txBox="1"/>
          <p:nvPr/>
        </p:nvSpPr>
        <p:spPr>
          <a:xfrm rot="-3878933">
            <a:off x="3122839" y="1640623"/>
            <a:ext cx="1323557" cy="506312"/>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nl" sz="1400">
                <a:solidFill>
                  <a:srgbClr val="FFFFFF"/>
                </a:solidFill>
                <a:latin typeface="Open Sans"/>
                <a:ea typeface="Open Sans"/>
                <a:cs typeface="Open Sans"/>
                <a:sym typeface="Open Sans"/>
              </a:rPr>
              <a:t>use cases</a:t>
            </a:r>
            <a:endParaRPr sz="1400">
              <a:solidFill>
                <a:srgbClr val="FFFFFF"/>
              </a:solidFill>
              <a:latin typeface="Open Sans"/>
              <a:ea typeface="Open Sans"/>
              <a:cs typeface="Open Sans"/>
              <a:sym typeface="Open Sans"/>
            </a:endParaRPr>
          </a:p>
        </p:txBody>
      </p:sp>
      <p:sp>
        <p:nvSpPr>
          <p:cNvPr id="450" name="Google Shape;450;p51"/>
          <p:cNvSpPr txBox="1"/>
          <p:nvPr/>
        </p:nvSpPr>
        <p:spPr>
          <a:xfrm>
            <a:off x="5410875" y="1477638"/>
            <a:ext cx="1225200" cy="325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nl" sz="1500">
                <a:latin typeface="Open Sans"/>
                <a:ea typeface="Open Sans"/>
                <a:cs typeface="Open Sans"/>
                <a:sym typeface="Open Sans"/>
              </a:rPr>
              <a:t>Mobility</a:t>
            </a:r>
            <a:endParaRPr sz="1500">
              <a:latin typeface="Open Sans"/>
              <a:ea typeface="Open Sans"/>
              <a:cs typeface="Open Sans"/>
              <a:sym typeface="Open Sans"/>
            </a:endParaRPr>
          </a:p>
          <a:p>
            <a:pPr indent="0" lvl="0" marL="0" rtl="0" algn="ctr">
              <a:spcBef>
                <a:spcPts val="0"/>
              </a:spcBef>
              <a:spcAft>
                <a:spcPts val="0"/>
              </a:spcAft>
              <a:buNone/>
            </a:pPr>
            <a:r>
              <a:rPr lang="nl" sz="1500">
                <a:latin typeface="Open Sans"/>
                <a:ea typeface="Open Sans"/>
                <a:cs typeface="Open Sans"/>
                <a:sym typeface="Open Sans"/>
              </a:rPr>
              <a:t>provider</a:t>
            </a:r>
            <a:endParaRPr sz="1500">
              <a:latin typeface="Open Sans"/>
              <a:ea typeface="Open Sans"/>
              <a:cs typeface="Open Sans"/>
              <a:sym typeface="Open Sans"/>
            </a:endParaRPr>
          </a:p>
        </p:txBody>
      </p:sp>
      <p:sp>
        <p:nvSpPr>
          <p:cNvPr id="451" name="Google Shape;451;p51"/>
          <p:cNvSpPr txBox="1"/>
          <p:nvPr/>
        </p:nvSpPr>
        <p:spPr>
          <a:xfrm>
            <a:off x="5538750" y="3129231"/>
            <a:ext cx="1225200" cy="325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nl" sz="1500">
                <a:latin typeface="Open Sans"/>
                <a:ea typeface="Open Sans"/>
                <a:cs typeface="Open Sans"/>
                <a:sym typeface="Open Sans"/>
              </a:rPr>
              <a:t>MaaS</a:t>
            </a:r>
            <a:endParaRPr sz="1500">
              <a:latin typeface="Open Sans"/>
              <a:ea typeface="Open Sans"/>
              <a:cs typeface="Open Sans"/>
              <a:sym typeface="Open Sans"/>
            </a:endParaRPr>
          </a:p>
        </p:txBody>
      </p:sp>
      <p:sp>
        <p:nvSpPr>
          <p:cNvPr id="452" name="Google Shape;452;p51"/>
          <p:cNvSpPr txBox="1"/>
          <p:nvPr/>
        </p:nvSpPr>
        <p:spPr>
          <a:xfrm rot="2454078">
            <a:off x="5879220" y="1235640"/>
            <a:ext cx="1323695" cy="506584"/>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nl" sz="1400">
                <a:solidFill>
                  <a:srgbClr val="FFFFFF"/>
                </a:solidFill>
                <a:latin typeface="Open Sans"/>
                <a:ea typeface="Open Sans"/>
                <a:cs typeface="Open Sans"/>
                <a:sym typeface="Open Sans"/>
              </a:rPr>
              <a:t>use cases</a:t>
            </a:r>
            <a:endParaRPr sz="1400">
              <a:solidFill>
                <a:srgbClr val="FFFFFF"/>
              </a:solidFill>
              <a:latin typeface="Open Sans"/>
              <a:ea typeface="Open Sans"/>
              <a:cs typeface="Open Sans"/>
              <a:sym typeface="Open Sans"/>
            </a:endParaRPr>
          </a:p>
        </p:txBody>
      </p:sp>
      <p:sp>
        <p:nvSpPr>
          <p:cNvPr id="453" name="Google Shape;453;p51"/>
          <p:cNvSpPr txBox="1"/>
          <p:nvPr/>
        </p:nvSpPr>
        <p:spPr>
          <a:xfrm rot="-3033315">
            <a:off x="6117653" y="3594409"/>
            <a:ext cx="1323556" cy="506423"/>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nl" sz="1400">
                <a:solidFill>
                  <a:srgbClr val="FFFFFF"/>
                </a:solidFill>
                <a:latin typeface="Open Sans"/>
                <a:ea typeface="Open Sans"/>
                <a:cs typeface="Open Sans"/>
                <a:sym typeface="Open Sans"/>
              </a:rPr>
              <a:t>use cases</a:t>
            </a:r>
            <a:endParaRPr sz="1400">
              <a:solidFill>
                <a:srgbClr val="FFFFFF"/>
              </a:solidFill>
              <a:latin typeface="Open Sans"/>
              <a:ea typeface="Open Sans"/>
              <a:cs typeface="Open Sans"/>
              <a:sym typeface="Open Sans"/>
            </a:endParaRPr>
          </a:p>
        </p:txBody>
      </p:sp>
      <p:sp>
        <p:nvSpPr>
          <p:cNvPr id="454" name="Google Shape;454;p51"/>
          <p:cNvSpPr txBox="1"/>
          <p:nvPr/>
        </p:nvSpPr>
        <p:spPr>
          <a:xfrm rot="1699154">
            <a:off x="3626322" y="4034366"/>
            <a:ext cx="1323612" cy="50644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nl" sz="1400">
                <a:solidFill>
                  <a:srgbClr val="FFFFFF"/>
                </a:solidFill>
                <a:latin typeface="Open Sans"/>
                <a:ea typeface="Open Sans"/>
                <a:cs typeface="Open Sans"/>
                <a:sym typeface="Open Sans"/>
              </a:rPr>
              <a:t>use cases</a:t>
            </a:r>
            <a:endParaRPr sz="1400">
              <a:solidFill>
                <a:srgbClr val="FFFFFF"/>
              </a:solidFill>
              <a:latin typeface="Open Sans"/>
              <a:ea typeface="Open Sans"/>
              <a:cs typeface="Open Sans"/>
              <a:sym typeface="Open Sans"/>
            </a:endParaRPr>
          </a:p>
        </p:txBody>
      </p:sp>
      <p:sp>
        <p:nvSpPr>
          <p:cNvPr id="455" name="Google Shape;455;p51"/>
          <p:cNvSpPr txBox="1"/>
          <p:nvPr/>
        </p:nvSpPr>
        <p:spPr>
          <a:xfrm>
            <a:off x="3971850" y="3501269"/>
            <a:ext cx="1225200" cy="325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nl" sz="1500">
                <a:latin typeface="Open Sans"/>
                <a:ea typeface="Open Sans"/>
                <a:cs typeface="Open Sans"/>
                <a:sym typeface="Open Sans"/>
              </a:rPr>
              <a:t>Government</a:t>
            </a:r>
            <a:endParaRPr sz="1500">
              <a:latin typeface="Open Sans"/>
              <a:ea typeface="Open Sans"/>
              <a:cs typeface="Open Sans"/>
              <a:sym typeface="Open Sans"/>
            </a:endParaRPr>
          </a:p>
          <a:p>
            <a:pPr indent="0" lvl="0" marL="0" rtl="0" algn="ctr">
              <a:spcBef>
                <a:spcPts val="0"/>
              </a:spcBef>
              <a:spcAft>
                <a:spcPts val="0"/>
              </a:spcAft>
              <a:buNone/>
            </a:pPr>
            <a:r>
              <a:t/>
            </a:r>
            <a:endParaRPr sz="1500">
              <a:latin typeface="Open Sans"/>
              <a:ea typeface="Open Sans"/>
              <a:cs typeface="Open Sans"/>
              <a:sym typeface="Open Sans"/>
            </a:endParaRPr>
          </a:p>
          <a:p>
            <a:pPr indent="0" lvl="0" marL="0" rtl="0" algn="ctr">
              <a:spcBef>
                <a:spcPts val="0"/>
              </a:spcBef>
              <a:spcAft>
                <a:spcPts val="0"/>
              </a:spcAft>
              <a:buNone/>
            </a:pPr>
            <a:r>
              <a:t/>
            </a:r>
            <a:endParaRPr sz="1500">
              <a:latin typeface="Open Sans"/>
              <a:ea typeface="Open Sans"/>
              <a:cs typeface="Open Sans"/>
              <a:sym typeface="Open Sans"/>
            </a:endParaRPr>
          </a:p>
        </p:txBody>
      </p:sp>
      <p:sp>
        <p:nvSpPr>
          <p:cNvPr id="456" name="Google Shape;456;p51"/>
          <p:cNvSpPr txBox="1"/>
          <p:nvPr/>
        </p:nvSpPr>
        <p:spPr>
          <a:xfrm>
            <a:off x="5569575" y="3368013"/>
            <a:ext cx="1225200" cy="325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nl" sz="1500">
                <a:latin typeface="Open Sans"/>
                <a:ea typeface="Open Sans"/>
                <a:cs typeface="Open Sans"/>
                <a:sym typeface="Open Sans"/>
              </a:rPr>
              <a:t>provider</a:t>
            </a:r>
            <a:endParaRPr sz="1500">
              <a:latin typeface="Open Sans"/>
              <a:ea typeface="Open Sans"/>
              <a:cs typeface="Open Sans"/>
              <a:sym typeface="Open Sans"/>
            </a:endParaRPr>
          </a:p>
        </p:txBody>
      </p:sp>
      <p:sp>
        <p:nvSpPr>
          <p:cNvPr id="457" name="Google Shape;457;p51"/>
          <p:cNvSpPr txBox="1"/>
          <p:nvPr>
            <p:ph type="title"/>
          </p:nvPr>
        </p:nvSpPr>
        <p:spPr>
          <a:xfrm>
            <a:off x="471488" y="205383"/>
            <a:ext cx="5915100" cy="553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400"/>
              <a:buFont typeface="Arial"/>
              <a:buNone/>
            </a:pPr>
            <a:r>
              <a:rPr b="1" lang="nl"/>
              <a:t>OSLO Mobility</a:t>
            </a:r>
            <a:endParaRPr b="1"/>
          </a:p>
          <a:p>
            <a:pPr indent="0" lvl="0" marL="0" rtl="0" algn="l">
              <a:lnSpc>
                <a:spcPct val="90000"/>
              </a:lnSpc>
              <a:spcBef>
                <a:spcPts val="0"/>
              </a:spcBef>
              <a:spcAft>
                <a:spcPts val="0"/>
              </a:spcAft>
              <a:buClr>
                <a:schemeClr val="dk1"/>
              </a:buClr>
              <a:buSzPts val="2400"/>
              <a:buFont typeface="Arial"/>
              <a:buNone/>
            </a:pPr>
            <a:r>
              <a:rPr lang="nl">
                <a:solidFill>
                  <a:srgbClr val="999999"/>
                </a:solidFill>
              </a:rPr>
              <a:t>Use cases</a:t>
            </a:r>
            <a:endParaRPr b="1">
              <a:solidFill>
                <a:srgbClr val="999999"/>
              </a:solidFill>
            </a:endParaRPr>
          </a:p>
          <a:p>
            <a:pPr indent="0" lvl="0" marL="0" rtl="0" algn="l">
              <a:lnSpc>
                <a:spcPct val="90000"/>
              </a:lnSpc>
              <a:spcBef>
                <a:spcPts val="0"/>
              </a:spcBef>
              <a:spcAft>
                <a:spcPts val="0"/>
              </a:spcAft>
              <a:buClr>
                <a:schemeClr val="dk1"/>
              </a:buClr>
              <a:buSzPts val="2400"/>
              <a:buFont typeface="Arial"/>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txBox="1"/>
          <p:nvPr>
            <p:ph idx="12" type="sldNum"/>
          </p:nvPr>
        </p:nvSpPr>
        <p:spPr>
          <a:xfrm>
            <a:off x="6015602" y="3689346"/>
            <a:ext cx="511800" cy="147000"/>
          </a:xfrm>
          <a:prstGeom prst="rect">
            <a:avLst/>
          </a:prstGeom>
        </p:spPr>
        <p:txBody>
          <a:bodyPr anchorCtr="0" anchor="ctr" bIns="39550" lIns="39550" spcFirstLastPara="1" rIns="39550" wrap="square" tIns="39550">
            <a:noAutofit/>
          </a:bodyPr>
          <a:lstStyle/>
          <a:p>
            <a:pPr indent="0" lvl="0" marL="0" rtl="0" algn="r">
              <a:spcBef>
                <a:spcPts val="0"/>
              </a:spcBef>
              <a:spcAft>
                <a:spcPts val="0"/>
              </a:spcAft>
              <a:buClr>
                <a:srgbClr val="000000"/>
              </a:buClr>
              <a:buFont typeface="Arial"/>
              <a:buNone/>
            </a:pPr>
            <a:fld id="{00000000-1234-1234-1234-123412341234}" type="slidenum">
              <a:rPr lang="nl"/>
              <a:t>‹#›</a:t>
            </a:fld>
            <a:endParaRPr/>
          </a:p>
        </p:txBody>
      </p:sp>
      <p:pic>
        <p:nvPicPr>
          <p:cNvPr id="464" name="Google Shape;464;p52"/>
          <p:cNvPicPr preferRelativeResize="0"/>
          <p:nvPr/>
        </p:nvPicPr>
        <p:blipFill rotWithShape="1">
          <a:blip r:embed="rId3">
            <a:alphaModFix/>
          </a:blip>
          <a:srcRect b="17700" l="903" r="20566" t="1661"/>
          <a:stretch/>
        </p:blipFill>
        <p:spPr>
          <a:xfrm>
            <a:off x="909731" y="199875"/>
            <a:ext cx="7704773" cy="4843574"/>
          </a:xfrm>
          <a:prstGeom prst="rect">
            <a:avLst/>
          </a:prstGeom>
          <a:noFill/>
          <a:ln>
            <a:noFill/>
          </a:ln>
        </p:spPr>
      </p:pic>
      <p:sp>
        <p:nvSpPr>
          <p:cNvPr id="465" name="Google Shape;465;p52"/>
          <p:cNvSpPr/>
          <p:nvPr/>
        </p:nvSpPr>
        <p:spPr>
          <a:xfrm>
            <a:off x="2890163" y="2085394"/>
            <a:ext cx="2890200" cy="2958000"/>
          </a:xfrm>
          <a:prstGeom prst="rect">
            <a:avLst/>
          </a:prstGeom>
          <a:solidFill>
            <a:srgbClr val="F6B26B">
              <a:alpha val="3184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 name="Google Shape;466;p52"/>
          <p:cNvSpPr/>
          <p:nvPr/>
        </p:nvSpPr>
        <p:spPr>
          <a:xfrm>
            <a:off x="3557288" y="324244"/>
            <a:ext cx="4077600" cy="1103400"/>
          </a:xfrm>
          <a:prstGeom prst="rect">
            <a:avLst/>
          </a:prstGeom>
          <a:solidFill>
            <a:srgbClr val="FEDD0A">
              <a:alpha val="2736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 name="Google Shape;467;p52"/>
          <p:cNvSpPr/>
          <p:nvPr/>
        </p:nvSpPr>
        <p:spPr>
          <a:xfrm>
            <a:off x="5780288" y="2085413"/>
            <a:ext cx="1854300" cy="1487400"/>
          </a:xfrm>
          <a:prstGeom prst="rect">
            <a:avLst/>
          </a:prstGeom>
          <a:solidFill>
            <a:srgbClr val="FEDD0A">
              <a:alpha val="2736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sp>
        <p:nvSpPr>
          <p:cNvPr id="468" name="Google Shape;468;p52"/>
          <p:cNvSpPr/>
          <p:nvPr/>
        </p:nvSpPr>
        <p:spPr>
          <a:xfrm>
            <a:off x="7634738" y="324244"/>
            <a:ext cx="979800" cy="1282200"/>
          </a:xfrm>
          <a:prstGeom prst="rect">
            <a:avLst/>
          </a:prstGeom>
          <a:solidFill>
            <a:srgbClr val="1155CC">
              <a:alpha val="3483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 name="Google Shape;469;p52"/>
          <p:cNvSpPr/>
          <p:nvPr/>
        </p:nvSpPr>
        <p:spPr>
          <a:xfrm>
            <a:off x="839756" y="143888"/>
            <a:ext cx="2050500" cy="958800"/>
          </a:xfrm>
          <a:prstGeom prst="rect">
            <a:avLst/>
          </a:prstGeom>
          <a:solidFill>
            <a:srgbClr val="CC0000">
              <a:alpha val="25369"/>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 name="Google Shape;470;p52"/>
          <p:cNvSpPr/>
          <p:nvPr/>
        </p:nvSpPr>
        <p:spPr>
          <a:xfrm>
            <a:off x="839756" y="1102613"/>
            <a:ext cx="2050500" cy="3296100"/>
          </a:xfrm>
          <a:prstGeom prst="rect">
            <a:avLst/>
          </a:prstGeom>
          <a:solidFill>
            <a:srgbClr val="9900FF">
              <a:alpha val="13429"/>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 name="Google Shape;471;p52"/>
          <p:cNvSpPr/>
          <p:nvPr/>
        </p:nvSpPr>
        <p:spPr>
          <a:xfrm>
            <a:off x="2890181" y="143888"/>
            <a:ext cx="667200" cy="1941600"/>
          </a:xfrm>
          <a:prstGeom prst="rect">
            <a:avLst/>
          </a:prstGeom>
          <a:solidFill>
            <a:srgbClr val="38761D">
              <a:alpha val="2985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 name="Google Shape;472;p52"/>
          <p:cNvSpPr txBox="1"/>
          <p:nvPr/>
        </p:nvSpPr>
        <p:spPr>
          <a:xfrm>
            <a:off x="5591363" y="675019"/>
            <a:ext cx="1819200" cy="580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nl" sz="2300"/>
              <a:t>SERVICE</a:t>
            </a:r>
            <a:br>
              <a:rPr b="1" lang="nl" sz="2300"/>
            </a:br>
            <a:r>
              <a:rPr b="1" lang="nl" sz="2300"/>
              <a:t>SUPPLY</a:t>
            </a:r>
            <a:endParaRPr b="1" sz="2300"/>
          </a:p>
        </p:txBody>
      </p:sp>
      <p:sp>
        <p:nvSpPr>
          <p:cNvPr id="473" name="Google Shape;473;p52"/>
          <p:cNvSpPr txBox="1"/>
          <p:nvPr/>
        </p:nvSpPr>
        <p:spPr>
          <a:xfrm>
            <a:off x="3368344" y="2804719"/>
            <a:ext cx="1819200" cy="580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nl" sz="2300"/>
              <a:t>NETWORK</a:t>
            </a:r>
            <a:endParaRPr b="1" sz="2300"/>
          </a:p>
        </p:txBody>
      </p:sp>
      <p:sp>
        <p:nvSpPr>
          <p:cNvPr id="474" name="Google Shape;474;p52"/>
          <p:cNvSpPr txBox="1"/>
          <p:nvPr/>
        </p:nvSpPr>
        <p:spPr>
          <a:xfrm>
            <a:off x="522506" y="2085413"/>
            <a:ext cx="1819200" cy="580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nl" sz="2300"/>
              <a:t>TRIP</a:t>
            </a:r>
            <a:endParaRPr b="1" sz="2300"/>
          </a:p>
        </p:txBody>
      </p:sp>
      <p:sp>
        <p:nvSpPr>
          <p:cNvPr id="475" name="Google Shape;475;p52"/>
          <p:cNvSpPr txBox="1"/>
          <p:nvPr/>
        </p:nvSpPr>
        <p:spPr>
          <a:xfrm>
            <a:off x="897469" y="332888"/>
            <a:ext cx="1935000" cy="580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nl" sz="2300"/>
              <a:t>TRAVELLER</a:t>
            </a:r>
            <a:endParaRPr b="1" sz="2300"/>
          </a:p>
        </p:txBody>
      </p:sp>
      <p:sp>
        <p:nvSpPr>
          <p:cNvPr id="476" name="Google Shape;476;p52"/>
          <p:cNvSpPr txBox="1"/>
          <p:nvPr/>
        </p:nvSpPr>
        <p:spPr>
          <a:xfrm>
            <a:off x="7219631" y="1198594"/>
            <a:ext cx="1819200" cy="580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nl" sz="1400"/>
              <a:t>LICENSE</a:t>
            </a:r>
            <a:endParaRPr b="1" sz="1400"/>
          </a:p>
        </p:txBody>
      </p:sp>
      <p:sp>
        <p:nvSpPr>
          <p:cNvPr id="477" name="Google Shape;477;p52"/>
          <p:cNvSpPr txBox="1"/>
          <p:nvPr/>
        </p:nvSpPr>
        <p:spPr>
          <a:xfrm>
            <a:off x="2836388" y="1427634"/>
            <a:ext cx="1819200" cy="580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nl" sz="1800"/>
              <a:t>BOOKING</a:t>
            </a:r>
            <a:endParaRPr b="1" sz="1800"/>
          </a:p>
        </p:txBody>
      </p:sp>
      <p:sp>
        <p:nvSpPr>
          <p:cNvPr id="478" name="Google Shape;478;p52"/>
          <p:cNvSpPr/>
          <p:nvPr/>
        </p:nvSpPr>
        <p:spPr>
          <a:xfrm>
            <a:off x="7634738" y="1606519"/>
            <a:ext cx="979800" cy="33591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9" name="Google Shape;479;p52"/>
          <p:cNvSpPr/>
          <p:nvPr/>
        </p:nvSpPr>
        <p:spPr>
          <a:xfrm>
            <a:off x="5780288" y="3555881"/>
            <a:ext cx="1980600" cy="14874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0" name="Google Shape;480;p52"/>
          <p:cNvSpPr/>
          <p:nvPr/>
        </p:nvSpPr>
        <p:spPr>
          <a:xfrm>
            <a:off x="3557288" y="1427644"/>
            <a:ext cx="1464300" cy="657600"/>
          </a:xfrm>
          <a:prstGeom prst="rect">
            <a:avLst/>
          </a:prstGeom>
          <a:solidFill>
            <a:srgbClr val="38761D">
              <a:alpha val="2985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1" name="Google Shape;481;p52"/>
          <p:cNvSpPr/>
          <p:nvPr/>
        </p:nvSpPr>
        <p:spPr>
          <a:xfrm>
            <a:off x="5021588" y="1427644"/>
            <a:ext cx="2613000" cy="657600"/>
          </a:xfrm>
          <a:prstGeom prst="rect">
            <a:avLst/>
          </a:prstGeom>
          <a:solidFill>
            <a:srgbClr val="FEDD0A">
              <a:alpha val="2736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5" name="Shape 485"/>
        <p:cNvGrpSpPr/>
        <p:nvPr/>
      </p:nvGrpSpPr>
      <p:grpSpPr>
        <a:xfrm>
          <a:off x="0" y="0"/>
          <a:ext cx="0" cy="0"/>
          <a:chOff x="0" y="0"/>
          <a:chExt cx="0" cy="0"/>
        </a:xfrm>
      </p:grpSpPr>
      <p:sp>
        <p:nvSpPr>
          <p:cNvPr id="486" name="Google Shape;486;p53"/>
          <p:cNvSpPr txBox="1"/>
          <p:nvPr>
            <p:ph idx="4294967295" type="title"/>
          </p:nvPr>
        </p:nvSpPr>
        <p:spPr>
          <a:xfrm>
            <a:off x="228900" y="1285800"/>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Clr>
                <a:schemeClr val="dk1"/>
              </a:buClr>
              <a:buSzPts val="1100"/>
              <a:buFont typeface="Arial"/>
              <a:buNone/>
            </a:pPr>
            <a:r>
              <a:rPr b="1" lang="nl">
                <a:highlight>
                  <a:schemeClr val="accent1"/>
                </a:highlight>
              </a:rPr>
              <a:t>NeTEx generation </a:t>
            </a:r>
            <a:endParaRPr b="1">
              <a:highlight>
                <a:schemeClr val="accent1"/>
              </a:highlight>
            </a:endParaRPr>
          </a:p>
          <a:p>
            <a:pPr indent="0" lvl="0" marL="0" rtl="0" algn="ctr">
              <a:lnSpc>
                <a:spcPct val="102702"/>
              </a:lnSpc>
              <a:spcBef>
                <a:spcPts val="0"/>
              </a:spcBef>
              <a:spcAft>
                <a:spcPts val="0"/>
              </a:spcAft>
              <a:buSzPts val="1100"/>
              <a:buNone/>
            </a:pPr>
            <a:r>
              <a:rPr b="1" lang="nl">
                <a:highlight>
                  <a:schemeClr val="accent1"/>
                </a:highlight>
              </a:rPr>
              <a:t>&amp;</a:t>
            </a:r>
            <a:br>
              <a:rPr b="1" lang="nl">
                <a:highlight>
                  <a:schemeClr val="accent1"/>
                </a:highlight>
              </a:rPr>
            </a:br>
            <a:r>
              <a:rPr b="1" lang="nl">
                <a:highlight>
                  <a:schemeClr val="accent1"/>
                </a:highlight>
              </a:rPr>
              <a:t>experience from The Netherlands</a:t>
            </a:r>
            <a:endParaRPr b="1">
              <a:highlight>
                <a:schemeClr val="accent1"/>
              </a:highlight>
            </a:endParaRPr>
          </a:p>
          <a:p>
            <a:pPr indent="0" lvl="0" marL="0" rtl="0" algn="ctr">
              <a:lnSpc>
                <a:spcPct val="102702"/>
              </a:lnSpc>
              <a:spcBef>
                <a:spcPts val="0"/>
              </a:spcBef>
              <a:spcAft>
                <a:spcPts val="0"/>
              </a:spcAft>
              <a:buSzPts val="1100"/>
              <a:buNone/>
            </a:pPr>
            <a:r>
              <a:t/>
            </a:r>
            <a:endParaRPr b="1">
              <a:highlight>
                <a:schemeClr val="accent1"/>
              </a:highlight>
            </a:endParaRPr>
          </a:p>
          <a:p>
            <a:pPr indent="0" lvl="0" marL="0" rtl="0" algn="ctr">
              <a:lnSpc>
                <a:spcPct val="102702"/>
              </a:lnSpc>
              <a:spcBef>
                <a:spcPts val="0"/>
              </a:spcBef>
              <a:spcAft>
                <a:spcPts val="0"/>
              </a:spcAft>
              <a:buSzPts val="1100"/>
              <a:buNone/>
            </a:pPr>
            <a:r>
              <a:rPr b="1" lang="nl"/>
              <a:t>by Stefan de Konink</a:t>
            </a:r>
            <a:endParaRPr b="1">
              <a:highlight>
                <a:schemeClr val="accent1"/>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Placeholder</a:t>
            </a:r>
            <a:endParaRPr b="1" i="0" sz="2400" u="none" cap="none" strike="noStrike">
              <a:solidFill>
                <a:srgbClr val="000000"/>
              </a:solidFill>
              <a:latin typeface="Proxima Nova"/>
              <a:ea typeface="Proxima Nova"/>
              <a:cs typeface="Proxima Nova"/>
              <a:sym typeface="Proxima Nova"/>
            </a:endParaRPr>
          </a:p>
        </p:txBody>
      </p:sp>
      <p:cxnSp>
        <p:nvCxnSpPr>
          <p:cNvPr id="492" name="Google Shape;492;p54"/>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6" name="Shape 496"/>
        <p:cNvGrpSpPr/>
        <p:nvPr/>
      </p:nvGrpSpPr>
      <p:grpSpPr>
        <a:xfrm>
          <a:off x="0" y="0"/>
          <a:ext cx="0" cy="0"/>
          <a:chOff x="0" y="0"/>
          <a:chExt cx="0" cy="0"/>
        </a:xfrm>
      </p:grpSpPr>
      <p:sp>
        <p:nvSpPr>
          <p:cNvPr id="497" name="Google Shape;497;p55"/>
          <p:cNvSpPr txBox="1"/>
          <p:nvPr>
            <p:ph idx="4294967295" type="title"/>
          </p:nvPr>
        </p:nvSpPr>
        <p:spPr>
          <a:xfrm>
            <a:off x="228900" y="1285800"/>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nl">
                <a:highlight>
                  <a:schemeClr val="accent1"/>
                </a:highlight>
              </a:rPr>
              <a:t>Brainstorming session</a:t>
            </a:r>
            <a:endParaRPr b="1">
              <a:highlight>
                <a:schemeClr val="accent1"/>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txBox="1"/>
          <p:nvPr>
            <p:ph idx="1" type="body"/>
          </p:nvPr>
        </p:nvSpPr>
        <p:spPr>
          <a:xfrm>
            <a:off x="609875" y="1121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900"/>
              <a:t>Provide EU standardized timetable information to travellers</a:t>
            </a:r>
            <a:endParaRPr sz="1900"/>
          </a:p>
          <a:p>
            <a:pPr indent="0" lvl="0" marL="0" rtl="0" algn="l">
              <a:spcBef>
                <a:spcPts val="1600"/>
              </a:spcBef>
              <a:spcAft>
                <a:spcPts val="0"/>
              </a:spcAft>
              <a:buNone/>
            </a:pPr>
            <a:r>
              <a:rPr lang="nl" sz="1900"/>
              <a:t>Provide an updated planning interchange format between PTOs</a:t>
            </a:r>
            <a:endParaRPr sz="1900"/>
          </a:p>
          <a:p>
            <a:pPr indent="0" lvl="0" marL="0" rtl="0" algn="l">
              <a:spcBef>
                <a:spcPts val="1600"/>
              </a:spcBef>
              <a:spcAft>
                <a:spcPts val="0"/>
              </a:spcAft>
              <a:buNone/>
            </a:pPr>
            <a:r>
              <a:rPr lang="nl" sz="1900"/>
              <a:t>Provide information about multimodal stops in a standardized manner</a:t>
            </a:r>
            <a:br>
              <a:rPr lang="nl" sz="1900"/>
            </a:br>
            <a:endParaRPr sz="1900"/>
          </a:p>
          <a:p>
            <a:pPr indent="0" lvl="0" marL="0" rtl="0" algn="l">
              <a:spcBef>
                <a:spcPts val="1600"/>
              </a:spcBef>
              <a:spcAft>
                <a:spcPts val="0"/>
              </a:spcAft>
              <a:buNone/>
            </a:pPr>
            <a:r>
              <a:rPr lang="nl" sz="1900"/>
              <a:t>Connect to the (upcoming) Mobipunt/Hoppin point standard</a:t>
            </a:r>
            <a:endParaRPr sz="1900"/>
          </a:p>
          <a:p>
            <a:pPr indent="0" lvl="0" marL="0" rtl="0" algn="l">
              <a:spcBef>
                <a:spcPts val="1600"/>
              </a:spcBef>
              <a:spcAft>
                <a:spcPts val="0"/>
              </a:spcAft>
              <a:buNone/>
            </a:pPr>
            <a:r>
              <a:rPr lang="nl" sz="1900"/>
              <a:t>Take advantage of the diversions information in the Roads standard</a:t>
            </a:r>
            <a:endParaRPr sz="1900"/>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503" name="Google Shape;503;p56"/>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Use cases</a:t>
            </a:r>
            <a:endParaRPr b="1" i="0" sz="2400" u="none" cap="none" strike="noStrike">
              <a:solidFill>
                <a:srgbClr val="000000"/>
              </a:solidFill>
              <a:latin typeface="Proxima Nova"/>
              <a:ea typeface="Proxima Nova"/>
              <a:cs typeface="Proxima Nova"/>
              <a:sym typeface="Proxima Nova"/>
            </a:endParaRPr>
          </a:p>
        </p:txBody>
      </p:sp>
      <p:cxnSp>
        <p:nvCxnSpPr>
          <p:cNvPr id="504" name="Google Shape;504;p5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7"/>
          <p:cNvSpPr txBox="1"/>
          <p:nvPr>
            <p:ph idx="1" type="body"/>
          </p:nvPr>
        </p:nvSpPr>
        <p:spPr>
          <a:xfrm>
            <a:off x="609875" y="1121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900"/>
              <a:t>Provide EU standardized timetable information to travellers</a:t>
            </a:r>
            <a:endParaRPr sz="1900"/>
          </a:p>
          <a:p>
            <a:pPr indent="0" lvl="0" marL="0" rtl="0" algn="l">
              <a:spcBef>
                <a:spcPts val="1600"/>
              </a:spcBef>
              <a:spcAft>
                <a:spcPts val="0"/>
              </a:spcAft>
              <a:buNone/>
            </a:pPr>
            <a:r>
              <a:rPr lang="nl" sz="1900"/>
              <a:t>Provide an updated planning interchange format between PTOs</a:t>
            </a:r>
            <a:endParaRPr sz="1900"/>
          </a:p>
          <a:p>
            <a:pPr indent="0" lvl="0" marL="0" rtl="0" algn="l">
              <a:spcBef>
                <a:spcPts val="1600"/>
              </a:spcBef>
              <a:spcAft>
                <a:spcPts val="0"/>
              </a:spcAft>
              <a:buNone/>
            </a:pPr>
            <a:r>
              <a:rPr lang="nl" sz="1900"/>
              <a:t>Provide information about multimodal stops in a standardized manner</a:t>
            </a:r>
            <a:br>
              <a:rPr lang="nl" sz="1900"/>
            </a:br>
            <a:endParaRPr sz="1900"/>
          </a:p>
          <a:p>
            <a:pPr indent="0" lvl="0" marL="0" rtl="0" algn="l">
              <a:spcBef>
                <a:spcPts val="1600"/>
              </a:spcBef>
              <a:spcAft>
                <a:spcPts val="0"/>
              </a:spcAft>
              <a:buNone/>
            </a:pPr>
            <a:r>
              <a:rPr lang="nl" sz="1900"/>
              <a:t>Connect to the (upcoming) Mobipunt/Hoppin point standard</a:t>
            </a:r>
            <a:endParaRPr sz="1900"/>
          </a:p>
          <a:p>
            <a:pPr indent="0" lvl="0" marL="0" rtl="0" algn="l">
              <a:spcBef>
                <a:spcPts val="1600"/>
              </a:spcBef>
              <a:spcAft>
                <a:spcPts val="0"/>
              </a:spcAft>
              <a:buNone/>
            </a:pPr>
            <a:r>
              <a:rPr lang="nl" sz="1900"/>
              <a:t>Take advantage of the diversions information in the Roads standard</a:t>
            </a:r>
            <a:br>
              <a:rPr lang="nl" sz="1900"/>
            </a:br>
            <a:br>
              <a:rPr lang="nl" sz="1900"/>
            </a:br>
            <a:r>
              <a:rPr b="1" lang="nl" sz="1900"/>
              <a:t>Are we missing use cases?</a:t>
            </a:r>
            <a:endParaRPr b="1"/>
          </a:p>
          <a:p>
            <a:pPr indent="0" lvl="0" marL="0" rtl="0" algn="l">
              <a:spcBef>
                <a:spcPts val="1600"/>
              </a:spcBef>
              <a:spcAft>
                <a:spcPts val="1600"/>
              </a:spcAft>
              <a:buNone/>
            </a:pPr>
            <a:r>
              <a:t/>
            </a:r>
            <a:endParaRPr/>
          </a:p>
        </p:txBody>
      </p:sp>
      <p:sp>
        <p:nvSpPr>
          <p:cNvPr id="510" name="Google Shape;510;p57"/>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Use cases</a:t>
            </a:r>
            <a:endParaRPr b="1" i="0" sz="2400" u="none" cap="none" strike="noStrike">
              <a:solidFill>
                <a:srgbClr val="000000"/>
              </a:solidFill>
              <a:latin typeface="Proxima Nova"/>
              <a:ea typeface="Proxima Nova"/>
              <a:cs typeface="Proxima Nova"/>
              <a:sym typeface="Proxima Nova"/>
            </a:endParaRPr>
          </a:p>
        </p:txBody>
      </p:sp>
      <p:cxnSp>
        <p:nvCxnSpPr>
          <p:cNvPr id="511" name="Google Shape;511;p5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8"/>
          <p:cNvSpPr txBox="1"/>
          <p:nvPr/>
        </p:nvSpPr>
        <p:spPr>
          <a:xfrm>
            <a:off x="502725" y="168400"/>
            <a:ext cx="83739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nl" sz="2400">
                <a:latin typeface="Proxima Nova"/>
                <a:ea typeface="Proxima Nova"/>
                <a:cs typeface="Proxima Nova"/>
                <a:sym typeface="Proxima Nova"/>
              </a:rPr>
              <a:t>Provide EU standardized timetable information to travellers</a:t>
            </a:r>
            <a:endParaRPr b="1" sz="2400">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t/>
            </a:r>
            <a:endParaRPr b="1" sz="24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cxnSp>
        <p:nvCxnSpPr>
          <p:cNvPr id="517" name="Google Shape;517;p5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518" name="Google Shape;518;p58"/>
          <p:cNvSpPr txBox="1"/>
          <p:nvPr>
            <p:ph type="title"/>
          </p:nvPr>
        </p:nvSpPr>
        <p:spPr>
          <a:xfrm>
            <a:off x="502725" y="1274425"/>
            <a:ext cx="406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900"/>
              <a:t>Starting point:</a:t>
            </a:r>
            <a:endParaRPr sz="1900"/>
          </a:p>
          <a:p>
            <a:pPr indent="457200" lvl="0" marL="0" rtl="0" algn="l">
              <a:spcBef>
                <a:spcPts val="0"/>
              </a:spcBef>
              <a:spcAft>
                <a:spcPts val="0"/>
              </a:spcAft>
              <a:buNone/>
            </a:pPr>
            <a:r>
              <a:rPr lang="nl" sz="1900"/>
              <a:t>Timetables → GTFS</a:t>
            </a:r>
            <a:endParaRPr sz="1900"/>
          </a:p>
          <a:p>
            <a:pPr indent="457200" lvl="0" marL="0" rtl="0" algn="l">
              <a:spcBef>
                <a:spcPts val="0"/>
              </a:spcBef>
              <a:spcAft>
                <a:spcPts val="0"/>
              </a:spcAft>
              <a:buNone/>
            </a:pPr>
            <a:r>
              <a:t/>
            </a:r>
            <a:endParaRPr sz="1900"/>
          </a:p>
          <a:p>
            <a:pPr indent="0" lvl="0" marL="0" rtl="0" algn="l">
              <a:spcBef>
                <a:spcPts val="0"/>
              </a:spcBef>
              <a:spcAft>
                <a:spcPts val="0"/>
              </a:spcAft>
              <a:buNone/>
            </a:pPr>
            <a:r>
              <a:rPr lang="nl" sz="1900"/>
              <a:t>De-facto standard that can be read by many route planning systems</a:t>
            </a:r>
            <a:endParaRPr sz="1900"/>
          </a:p>
        </p:txBody>
      </p:sp>
      <p:pic>
        <p:nvPicPr>
          <p:cNvPr id="519" name="Google Shape;519;p58"/>
          <p:cNvPicPr preferRelativeResize="0"/>
          <p:nvPr/>
        </p:nvPicPr>
        <p:blipFill>
          <a:blip r:embed="rId3">
            <a:alphaModFix/>
          </a:blip>
          <a:stretch>
            <a:fillRect/>
          </a:stretch>
        </p:blipFill>
        <p:spPr>
          <a:xfrm>
            <a:off x="4856500" y="1225075"/>
            <a:ext cx="3815780" cy="370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3">
            <a:alphaModFix/>
          </a:blip>
          <a:srcRect b="0" l="0" r="0" t="10506"/>
          <a:stretch/>
        </p:blipFill>
        <p:spPr>
          <a:xfrm>
            <a:off x="1726187" y="1626957"/>
            <a:ext cx="5691626" cy="1802359"/>
          </a:xfrm>
          <a:prstGeom prst="rect">
            <a:avLst/>
          </a:prstGeom>
          <a:noFill/>
          <a:ln>
            <a:noFill/>
          </a:ln>
        </p:spPr>
      </p:pic>
      <p:sp>
        <p:nvSpPr>
          <p:cNvPr id="113" name="Google Shape;113;p23"/>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Round of the virtual table</a:t>
            </a:r>
            <a:endParaRPr b="1" i="0" sz="2400" u="none" cap="none" strike="noStrike">
              <a:solidFill>
                <a:srgbClr val="000000"/>
              </a:solidFill>
              <a:latin typeface="Proxima Nova"/>
              <a:ea typeface="Proxima Nova"/>
              <a:cs typeface="Proxima Nova"/>
              <a:sym typeface="Proxima Nova"/>
            </a:endParaRPr>
          </a:p>
        </p:txBody>
      </p:sp>
      <p:cxnSp>
        <p:nvCxnSpPr>
          <p:cNvPr id="114" name="Google Shape;114;p2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9"/>
          <p:cNvSpPr txBox="1"/>
          <p:nvPr/>
        </p:nvSpPr>
        <p:spPr>
          <a:xfrm>
            <a:off x="502725" y="168400"/>
            <a:ext cx="8332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nl" sz="2400">
                <a:latin typeface="Proxima Nova"/>
                <a:ea typeface="Proxima Nova"/>
                <a:cs typeface="Proxima Nova"/>
                <a:sym typeface="Proxima Nova"/>
              </a:rPr>
              <a:t>Provide an updated planning interchange format</a:t>
            </a:r>
            <a:br>
              <a:rPr b="1" lang="nl" sz="2400">
                <a:latin typeface="Proxima Nova"/>
                <a:ea typeface="Proxima Nova"/>
                <a:cs typeface="Proxima Nova"/>
                <a:sym typeface="Proxima Nova"/>
              </a:rPr>
            </a:br>
            <a:r>
              <a:rPr b="1" lang="nl" sz="2400">
                <a:latin typeface="Proxima Nova"/>
                <a:ea typeface="Proxima Nova"/>
                <a:cs typeface="Proxima Nova"/>
                <a:sym typeface="Proxima Nova"/>
              </a:rPr>
              <a:t>between PTOs</a:t>
            </a:r>
            <a:endParaRPr b="1" sz="2400">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t/>
            </a:r>
            <a:endParaRPr b="1" sz="24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cxnSp>
        <p:nvCxnSpPr>
          <p:cNvPr id="525" name="Google Shape;525;p59"/>
          <p:cNvCxnSpPr/>
          <p:nvPr/>
        </p:nvCxnSpPr>
        <p:spPr>
          <a:xfrm>
            <a:off x="609875" y="1069850"/>
            <a:ext cx="566400" cy="0"/>
          </a:xfrm>
          <a:prstGeom prst="straightConnector1">
            <a:avLst/>
          </a:prstGeom>
          <a:noFill/>
          <a:ln cap="flat" cmpd="sng" w="38100">
            <a:solidFill>
              <a:schemeClr val="accent1"/>
            </a:solidFill>
            <a:prstDash val="solid"/>
            <a:round/>
            <a:headEnd len="sm" w="sm" type="none"/>
            <a:tailEnd len="sm" w="sm" type="none"/>
          </a:ln>
        </p:spPr>
      </p:cxnSp>
      <p:sp>
        <p:nvSpPr>
          <p:cNvPr id="526" name="Google Shape;526;p59"/>
          <p:cNvSpPr txBox="1"/>
          <p:nvPr>
            <p:ph type="title"/>
          </p:nvPr>
        </p:nvSpPr>
        <p:spPr>
          <a:xfrm>
            <a:off x="502725" y="1426825"/>
            <a:ext cx="3033300" cy="16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900"/>
              <a:t>Starting point:</a:t>
            </a:r>
            <a:endParaRPr sz="1900"/>
          </a:p>
          <a:p>
            <a:pPr indent="457200" lvl="0" marL="0" rtl="0" algn="l">
              <a:spcBef>
                <a:spcPts val="0"/>
              </a:spcBef>
              <a:spcAft>
                <a:spcPts val="0"/>
              </a:spcAft>
              <a:buNone/>
            </a:pPr>
            <a:r>
              <a:rPr lang="nl" sz="1900"/>
              <a:t>Planning → BLTAC</a:t>
            </a:r>
            <a:endParaRPr sz="1900"/>
          </a:p>
          <a:p>
            <a:pPr indent="457200" lvl="0" marL="0" rtl="0" algn="l">
              <a:spcBef>
                <a:spcPts val="0"/>
              </a:spcBef>
              <a:spcAft>
                <a:spcPts val="0"/>
              </a:spcAft>
              <a:buNone/>
            </a:pPr>
            <a:r>
              <a:t/>
            </a:r>
            <a:endParaRPr sz="1900"/>
          </a:p>
          <a:p>
            <a:pPr indent="0" lvl="0" marL="0" rtl="0" algn="l">
              <a:spcBef>
                <a:spcPts val="0"/>
              </a:spcBef>
              <a:spcAft>
                <a:spcPts val="0"/>
              </a:spcAft>
              <a:buNone/>
            </a:pPr>
            <a:r>
              <a:rPr lang="nl" sz="1900"/>
              <a:t>An old model agreed</a:t>
            </a:r>
            <a:br>
              <a:rPr lang="nl" sz="1900"/>
            </a:br>
            <a:r>
              <a:rPr lang="nl" sz="1900"/>
              <a:t>upon by the 4 PTOs</a:t>
            </a:r>
            <a:endParaRPr sz="1900"/>
          </a:p>
        </p:txBody>
      </p:sp>
      <p:pic>
        <p:nvPicPr>
          <p:cNvPr id="527" name="Google Shape;527;p59"/>
          <p:cNvPicPr preferRelativeResize="0"/>
          <p:nvPr/>
        </p:nvPicPr>
        <p:blipFill>
          <a:blip r:embed="rId3">
            <a:alphaModFix/>
          </a:blip>
          <a:stretch>
            <a:fillRect/>
          </a:stretch>
        </p:blipFill>
        <p:spPr>
          <a:xfrm>
            <a:off x="3721675" y="1287825"/>
            <a:ext cx="5044014" cy="3787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0"/>
          <p:cNvPicPr preferRelativeResize="0"/>
          <p:nvPr/>
        </p:nvPicPr>
        <p:blipFill>
          <a:blip r:embed="rId3">
            <a:alphaModFix/>
          </a:blip>
          <a:stretch>
            <a:fillRect/>
          </a:stretch>
        </p:blipFill>
        <p:spPr>
          <a:xfrm>
            <a:off x="3820050" y="1069854"/>
            <a:ext cx="4838850" cy="3930550"/>
          </a:xfrm>
          <a:prstGeom prst="rect">
            <a:avLst/>
          </a:prstGeom>
          <a:noFill/>
          <a:ln>
            <a:noFill/>
          </a:ln>
        </p:spPr>
      </p:pic>
      <p:sp>
        <p:nvSpPr>
          <p:cNvPr id="533" name="Google Shape;533;p60"/>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nl" sz="2400">
                <a:latin typeface="Proxima Nova"/>
                <a:ea typeface="Proxima Nova"/>
                <a:cs typeface="Proxima Nova"/>
                <a:sym typeface="Proxima Nova"/>
              </a:rPr>
              <a:t>Provide information about multimodal stops in a standardized manner</a:t>
            </a:r>
            <a:endParaRPr b="1" sz="2400">
              <a:latin typeface="Proxima Nova"/>
              <a:ea typeface="Proxima Nova"/>
              <a:cs typeface="Proxima Nova"/>
              <a:sym typeface="Proxima Nova"/>
            </a:endParaRPr>
          </a:p>
        </p:txBody>
      </p:sp>
      <p:cxnSp>
        <p:nvCxnSpPr>
          <p:cNvPr id="534" name="Google Shape;534;p60"/>
          <p:cNvCxnSpPr/>
          <p:nvPr/>
        </p:nvCxnSpPr>
        <p:spPr>
          <a:xfrm>
            <a:off x="609875" y="1069850"/>
            <a:ext cx="566400" cy="0"/>
          </a:xfrm>
          <a:prstGeom prst="straightConnector1">
            <a:avLst/>
          </a:prstGeom>
          <a:noFill/>
          <a:ln cap="flat" cmpd="sng" w="38100">
            <a:solidFill>
              <a:schemeClr val="accent1"/>
            </a:solidFill>
            <a:prstDash val="solid"/>
            <a:round/>
            <a:headEnd len="sm" w="sm" type="none"/>
            <a:tailEnd len="sm" w="sm" type="none"/>
          </a:ln>
        </p:spPr>
      </p:cxnSp>
      <p:sp>
        <p:nvSpPr>
          <p:cNvPr id="535" name="Google Shape;535;p60"/>
          <p:cNvSpPr txBox="1"/>
          <p:nvPr>
            <p:ph type="title"/>
          </p:nvPr>
        </p:nvSpPr>
        <p:spPr>
          <a:xfrm>
            <a:off x="502725" y="1350625"/>
            <a:ext cx="3759300" cy="16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900"/>
              <a:t>Starting point:</a:t>
            </a:r>
            <a:endParaRPr sz="1900"/>
          </a:p>
          <a:p>
            <a:pPr indent="0" lvl="0" marL="0" rtl="0" algn="l">
              <a:spcBef>
                <a:spcPts val="0"/>
              </a:spcBef>
              <a:spcAft>
                <a:spcPts val="0"/>
              </a:spcAft>
              <a:buNone/>
            </a:pPr>
            <a:r>
              <a:rPr lang="nl" sz="1900"/>
              <a:t>	Multimodal stops → NeTEx</a:t>
            </a:r>
            <a:endParaRPr sz="1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1"/>
          <p:cNvSpPr txBox="1"/>
          <p:nvPr/>
        </p:nvSpPr>
        <p:spPr>
          <a:xfrm>
            <a:off x="502725" y="168400"/>
            <a:ext cx="86277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nl" sz="2400">
                <a:latin typeface="Proxima Nova"/>
                <a:ea typeface="Proxima Nova"/>
                <a:cs typeface="Proxima Nova"/>
                <a:sym typeface="Proxima Nova"/>
              </a:rPr>
              <a:t>Connect to the (upcoming) Mobipunt/Hoppin point standard</a:t>
            </a:r>
            <a:endParaRPr b="1" sz="2400">
              <a:latin typeface="Proxima Nova"/>
              <a:ea typeface="Proxima Nova"/>
              <a:cs typeface="Proxima Nova"/>
              <a:sym typeface="Proxima Nova"/>
            </a:endParaRPr>
          </a:p>
        </p:txBody>
      </p:sp>
      <p:cxnSp>
        <p:nvCxnSpPr>
          <p:cNvPr id="541" name="Google Shape;541;p6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542" name="Google Shape;542;p61"/>
          <p:cNvSpPr txBox="1"/>
          <p:nvPr>
            <p:ph type="title"/>
          </p:nvPr>
        </p:nvSpPr>
        <p:spPr>
          <a:xfrm>
            <a:off x="609875" y="1077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000"/>
              <a:t>OSLO vocabularies and application profiles</a:t>
            </a:r>
            <a:endParaRPr sz="2000"/>
          </a:p>
        </p:txBody>
      </p:sp>
      <p:sp>
        <p:nvSpPr>
          <p:cNvPr id="543" name="Google Shape;543;p61"/>
          <p:cNvSpPr txBox="1"/>
          <p:nvPr>
            <p:ph idx="1" type="body"/>
          </p:nvPr>
        </p:nvSpPr>
        <p:spPr>
          <a:xfrm>
            <a:off x="609875" y="1549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600"/>
              <a:t>Existing</a:t>
            </a:r>
            <a:endParaRPr b="1" sz="1600"/>
          </a:p>
          <a:p>
            <a:pPr indent="-330200" lvl="0" marL="457200" rtl="0" algn="l">
              <a:spcBef>
                <a:spcPts val="1600"/>
              </a:spcBef>
              <a:spcAft>
                <a:spcPts val="0"/>
              </a:spcAft>
              <a:buSzPts val="1600"/>
              <a:buChar char="✓"/>
            </a:pPr>
            <a:r>
              <a:rPr lang="nl" sz="1600" u="sng">
                <a:solidFill>
                  <a:schemeClr val="hlink"/>
                </a:solidFill>
                <a:hlinkClick r:id="rId3"/>
              </a:rPr>
              <a:t>Roads</a:t>
            </a:r>
            <a:endParaRPr sz="1600"/>
          </a:p>
          <a:p>
            <a:pPr indent="-330200" lvl="0" marL="457200" rtl="0" algn="l">
              <a:spcBef>
                <a:spcPts val="0"/>
              </a:spcBef>
              <a:spcAft>
                <a:spcPts val="0"/>
              </a:spcAft>
              <a:buSzPts val="1600"/>
              <a:buChar char="✓"/>
            </a:pPr>
            <a:r>
              <a:rPr lang="nl" sz="1600" u="sng">
                <a:solidFill>
                  <a:schemeClr val="hlink"/>
                </a:solidFill>
                <a:hlinkClick r:id="rId4"/>
              </a:rPr>
              <a:t>Addresses</a:t>
            </a:r>
            <a:endParaRPr sz="1600"/>
          </a:p>
          <a:p>
            <a:pPr indent="-330200" lvl="0" marL="457200" rtl="0" algn="l">
              <a:spcBef>
                <a:spcPts val="0"/>
              </a:spcBef>
              <a:spcAft>
                <a:spcPts val="0"/>
              </a:spcAft>
              <a:buSzPts val="1600"/>
              <a:buChar char="✓"/>
            </a:pPr>
            <a:r>
              <a:rPr lang="nl" sz="1600" u="sng">
                <a:solidFill>
                  <a:schemeClr val="hlink"/>
                </a:solidFill>
                <a:hlinkClick r:id="rId5"/>
              </a:rPr>
              <a:t>Trips and Offer</a:t>
            </a:r>
            <a:endParaRPr sz="1600"/>
          </a:p>
          <a:p>
            <a:pPr indent="0" lvl="0" marL="0" rtl="0" algn="l">
              <a:spcBef>
                <a:spcPts val="1600"/>
              </a:spcBef>
              <a:spcAft>
                <a:spcPts val="0"/>
              </a:spcAft>
              <a:buNone/>
            </a:pPr>
            <a:r>
              <a:rPr b="1" lang="nl" sz="1600"/>
              <a:t>Being created in 2021</a:t>
            </a:r>
            <a:endParaRPr b="1" sz="1600"/>
          </a:p>
          <a:p>
            <a:pPr indent="-330200" lvl="0" marL="457200" rtl="0" algn="l">
              <a:spcBef>
                <a:spcPts val="1600"/>
              </a:spcBef>
              <a:spcAft>
                <a:spcPts val="0"/>
              </a:spcAft>
              <a:buSzPts val="1600"/>
              <a:buChar char="✓"/>
            </a:pPr>
            <a:r>
              <a:rPr lang="nl" sz="1600" u="sng">
                <a:solidFill>
                  <a:schemeClr val="hlink"/>
                </a:solidFill>
                <a:hlinkClick r:id="rId6"/>
              </a:rPr>
              <a:t>Time tables and planning</a:t>
            </a:r>
            <a:r>
              <a:rPr lang="nl" sz="1600"/>
              <a:t> ← you are here</a:t>
            </a:r>
            <a:endParaRPr sz="1600"/>
          </a:p>
          <a:p>
            <a:pPr indent="-330200" lvl="0" marL="457200" rtl="0" algn="l">
              <a:spcBef>
                <a:spcPts val="0"/>
              </a:spcBef>
              <a:spcAft>
                <a:spcPts val="0"/>
              </a:spcAft>
              <a:buSzPts val="1600"/>
              <a:buChar char="✓"/>
            </a:pPr>
            <a:r>
              <a:rPr i="1" lang="nl" sz="1600"/>
              <a:t>Bike network and infrastructure</a:t>
            </a:r>
            <a:endParaRPr i="1" sz="1600"/>
          </a:p>
          <a:p>
            <a:pPr indent="-330200" lvl="0" marL="457200" rtl="0" algn="l">
              <a:spcBef>
                <a:spcPts val="0"/>
              </a:spcBef>
              <a:spcAft>
                <a:spcPts val="0"/>
              </a:spcAft>
              <a:buSzPts val="1600"/>
              <a:buChar char="✓"/>
            </a:pPr>
            <a:r>
              <a:rPr i="1" lang="nl" sz="1600"/>
              <a:t>Mobility points</a:t>
            </a:r>
            <a:endParaRPr i="1" sz="1600"/>
          </a:p>
          <a:p>
            <a:pPr indent="-330200" lvl="0" marL="457200" rtl="0" algn="l">
              <a:spcBef>
                <a:spcPts val="0"/>
              </a:spcBef>
              <a:spcAft>
                <a:spcPts val="0"/>
              </a:spcAft>
              <a:buSzPts val="1600"/>
              <a:buChar char="✓"/>
            </a:pPr>
            <a:r>
              <a:rPr i="1" lang="nl" sz="1600"/>
              <a:t>(My Mobility Profile)</a:t>
            </a:r>
            <a:endParaRPr i="1"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2"/>
          <p:cNvSpPr txBox="1"/>
          <p:nvPr>
            <p:ph idx="1" type="body"/>
          </p:nvPr>
        </p:nvSpPr>
        <p:spPr>
          <a:xfrm>
            <a:off x="609875" y="1121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900"/>
              <a:t>Did we miss something?</a:t>
            </a:r>
            <a:endParaRPr b="1" sz="1900"/>
          </a:p>
          <a:p>
            <a:pPr indent="0" lvl="0" marL="0" rtl="0" algn="l">
              <a:spcBef>
                <a:spcPts val="1600"/>
              </a:spcBef>
              <a:spcAft>
                <a:spcPts val="0"/>
              </a:spcAft>
              <a:buNone/>
            </a:pPr>
            <a:r>
              <a:rPr b="1" lang="nl" sz="1900"/>
              <a:t>Would you like to raise another point?</a:t>
            </a:r>
            <a:endParaRPr b="1" sz="1900"/>
          </a:p>
          <a:p>
            <a:pPr indent="0" lvl="0" marL="0" rtl="0" algn="l">
              <a:spcBef>
                <a:spcPts val="1600"/>
              </a:spcBef>
              <a:spcAft>
                <a:spcPts val="0"/>
              </a:spcAft>
              <a:buNone/>
            </a:pPr>
            <a:r>
              <a:rPr b="1" lang="nl" sz="1900"/>
              <a:t>Do you agree/disagree with something?</a:t>
            </a:r>
            <a:endParaRPr b="1" sz="1900"/>
          </a:p>
          <a:p>
            <a:pPr indent="0" lvl="0" marL="0" rtl="0" algn="l">
              <a:spcBef>
                <a:spcPts val="1600"/>
              </a:spcBef>
              <a:spcAft>
                <a:spcPts val="1600"/>
              </a:spcAft>
              <a:buNone/>
            </a:pPr>
            <a:r>
              <a:t/>
            </a:r>
            <a:endParaRPr/>
          </a:p>
        </p:txBody>
      </p:sp>
      <p:sp>
        <p:nvSpPr>
          <p:cNvPr id="549" name="Google Shape;549;p62"/>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Use cases</a:t>
            </a:r>
            <a:endParaRPr b="1" i="0" sz="2400" u="none" cap="none" strike="noStrike">
              <a:solidFill>
                <a:srgbClr val="000000"/>
              </a:solidFill>
              <a:latin typeface="Proxima Nova"/>
              <a:ea typeface="Proxima Nova"/>
              <a:cs typeface="Proxima Nova"/>
              <a:sym typeface="Proxima Nova"/>
            </a:endParaRPr>
          </a:p>
        </p:txBody>
      </p:sp>
      <p:cxnSp>
        <p:nvCxnSpPr>
          <p:cNvPr id="550" name="Google Shape;550;p62"/>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txBox="1"/>
          <p:nvPr>
            <p:ph idx="1" type="body"/>
          </p:nvPr>
        </p:nvSpPr>
        <p:spPr>
          <a:xfrm>
            <a:off x="609875" y="1121350"/>
            <a:ext cx="8249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nl">
                <a:solidFill>
                  <a:srgbClr val="000000"/>
                </a:solidFill>
              </a:rPr>
              <a:t>A serialization independent model</a:t>
            </a:r>
            <a:endParaRPr>
              <a:solidFill>
                <a:srgbClr val="000000"/>
              </a:solidFill>
            </a:endParaRPr>
          </a:p>
          <a:p>
            <a:pPr indent="-317500" lvl="2" marL="1371600" rtl="0" algn="l">
              <a:spcBef>
                <a:spcPts val="0"/>
              </a:spcBef>
              <a:spcAft>
                <a:spcPts val="0"/>
              </a:spcAft>
              <a:buClr>
                <a:srgbClr val="000000"/>
              </a:buClr>
              <a:buSzPts val="1400"/>
              <a:buChar char="➢"/>
            </a:pPr>
            <a:r>
              <a:rPr lang="nl">
                <a:solidFill>
                  <a:srgbClr val="000000"/>
                </a:solidFill>
              </a:rPr>
              <a:t>Use it in JSON, XML, CSV, HTML, …</a:t>
            </a:r>
            <a:endParaRPr>
              <a:solidFill>
                <a:srgbClr val="000000"/>
              </a:solidFill>
            </a:endParaRPr>
          </a:p>
          <a:p>
            <a:pPr indent="-342900" lvl="0" marL="457200" rtl="0" algn="l">
              <a:spcBef>
                <a:spcPts val="0"/>
              </a:spcBef>
              <a:spcAft>
                <a:spcPts val="0"/>
              </a:spcAft>
              <a:buClr>
                <a:srgbClr val="000000"/>
              </a:buClr>
              <a:buSzPts val="1800"/>
              <a:buAutoNum type="arabicPeriod"/>
            </a:pPr>
            <a:r>
              <a:rPr lang="nl">
                <a:solidFill>
                  <a:srgbClr val="000000"/>
                </a:solidFill>
              </a:rPr>
              <a:t>It is clear what identifiers are persistent and can be reused</a:t>
            </a:r>
            <a:endParaRPr>
              <a:solidFill>
                <a:srgbClr val="000000"/>
              </a:solidFill>
            </a:endParaRPr>
          </a:p>
          <a:p>
            <a:pPr indent="-342900" lvl="0" marL="457200" rtl="0" algn="l">
              <a:spcBef>
                <a:spcPts val="0"/>
              </a:spcBef>
              <a:spcAft>
                <a:spcPts val="0"/>
              </a:spcAft>
              <a:buClr>
                <a:srgbClr val="000000"/>
              </a:buClr>
              <a:buSzPts val="1800"/>
              <a:buAutoNum type="arabicPeriod"/>
            </a:pPr>
            <a:r>
              <a:rPr lang="nl">
                <a:solidFill>
                  <a:srgbClr val="000000"/>
                </a:solidFill>
              </a:rPr>
              <a:t>A framework for aligning data models and identifiers without necessarily having to materialize the data in that format</a:t>
            </a:r>
            <a:endParaRPr>
              <a:solidFill>
                <a:srgbClr val="000000"/>
              </a:solidFill>
            </a:endParaRPr>
          </a:p>
          <a:p>
            <a:pPr indent="0" lvl="0" marL="0" rtl="0" algn="l">
              <a:spcBef>
                <a:spcPts val="1600"/>
              </a:spcBef>
              <a:spcAft>
                <a:spcPts val="0"/>
              </a:spcAft>
              <a:buNone/>
            </a:pPr>
            <a:r>
              <a:t/>
            </a:r>
            <a:endParaRPr sz="800">
              <a:solidFill>
                <a:srgbClr val="000000"/>
              </a:solidFill>
            </a:endParaRPr>
          </a:p>
          <a:p>
            <a:pPr indent="0" lvl="0" marL="0" rtl="0" algn="l">
              <a:spcBef>
                <a:spcPts val="1600"/>
              </a:spcBef>
              <a:spcAft>
                <a:spcPts val="1600"/>
              </a:spcAft>
              <a:buNone/>
            </a:pPr>
            <a:r>
              <a:rPr lang="nl" sz="800">
                <a:solidFill>
                  <a:srgbClr val="000000"/>
                </a:solidFill>
              </a:rPr>
              <a:t>In order to follow this trajectory, you do not need Linked Data experience. If you however would like to read up on this, we can recommend the lectures by </a:t>
            </a:r>
            <a:br>
              <a:rPr lang="nl" sz="800">
                <a:solidFill>
                  <a:srgbClr val="000000"/>
                </a:solidFill>
              </a:rPr>
            </a:br>
            <a:r>
              <a:rPr lang="nl" sz="800">
                <a:solidFill>
                  <a:srgbClr val="000000"/>
                </a:solidFill>
              </a:rPr>
              <a:t>prof. Ruben Verborgh: </a:t>
            </a:r>
            <a:r>
              <a:rPr lang="nl" sz="800" u="sng">
                <a:solidFill>
                  <a:schemeClr val="hlink"/>
                </a:solidFill>
                <a:hlinkClick r:id="rId3"/>
              </a:rPr>
              <a:t>https://rubenverborgh.github.io/WebFundamentals/semantic-web/</a:t>
            </a:r>
            <a:r>
              <a:rPr lang="nl" sz="800">
                <a:solidFill>
                  <a:srgbClr val="000000"/>
                </a:solidFill>
              </a:rPr>
              <a:t> or Pieter Colpaert’s 7 minute video: </a:t>
            </a:r>
            <a:r>
              <a:rPr lang="nl" sz="800" u="sng">
                <a:solidFill>
                  <a:schemeClr val="hlink"/>
                </a:solidFill>
                <a:hlinkClick r:id="rId4"/>
              </a:rPr>
              <a:t>https://vimeo.com/401026338</a:t>
            </a:r>
            <a:r>
              <a:rPr lang="nl" sz="800">
                <a:solidFill>
                  <a:srgbClr val="000000"/>
                </a:solidFill>
              </a:rPr>
              <a:t> </a:t>
            </a:r>
            <a:endParaRPr sz="800">
              <a:solidFill>
                <a:srgbClr val="000000"/>
              </a:solidFill>
            </a:endParaRPr>
          </a:p>
        </p:txBody>
      </p:sp>
      <p:sp>
        <p:nvSpPr>
          <p:cNvPr id="556" name="Google Shape;556;p63"/>
          <p:cNvSpPr txBox="1"/>
          <p:nvPr/>
        </p:nvSpPr>
        <p:spPr>
          <a:xfrm>
            <a:off x="502725" y="168400"/>
            <a:ext cx="82494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nl" sz="2400">
                <a:latin typeface="Proxima Nova"/>
                <a:ea typeface="Proxima Nova"/>
                <a:cs typeface="Proxima Nova"/>
                <a:sym typeface="Proxima Nova"/>
              </a:rPr>
              <a:t>Why Linked Data?</a:t>
            </a:r>
            <a:endParaRPr b="1" sz="2400">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t/>
            </a:r>
            <a:endParaRPr b="1" sz="24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cxnSp>
        <p:nvCxnSpPr>
          <p:cNvPr id="557" name="Google Shape;557;p6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EPIP (the UK version of NeTEx)</a:t>
            </a:r>
            <a:endParaRPr/>
          </a:p>
        </p:txBody>
      </p:sp>
      <p:sp>
        <p:nvSpPr>
          <p:cNvPr id="563" name="Google Shape;563;p64"/>
          <p:cNvSpPr txBox="1"/>
          <p:nvPr>
            <p:ph idx="1" type="body"/>
          </p:nvPr>
        </p:nvSpPr>
        <p:spPr>
          <a:xfrm>
            <a:off x="311700" y="1152475"/>
            <a:ext cx="7922100" cy="3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XML-based</a:t>
            </a:r>
            <a:endParaRPr/>
          </a:p>
          <a:p>
            <a:pPr indent="0" lvl="0" marL="0" rtl="0" algn="l">
              <a:spcBef>
                <a:spcPts val="1600"/>
              </a:spcBef>
              <a:spcAft>
                <a:spcPts val="0"/>
              </a:spcAft>
              <a:buNone/>
            </a:pPr>
            <a:r>
              <a:rPr lang="nl"/>
              <a:t>Deemed the “easiest way” to comply to NeTEx starting from GTFS: </a:t>
            </a:r>
            <a:br>
              <a:rPr lang="nl"/>
            </a:br>
            <a:r>
              <a:rPr lang="nl"/>
              <a:t>just a conversion from CSV to XML</a:t>
            </a:r>
            <a:endParaRPr/>
          </a:p>
          <a:p>
            <a:pPr indent="0" lvl="0" marL="0" rtl="0" algn="l">
              <a:spcBef>
                <a:spcPts val="1600"/>
              </a:spcBef>
              <a:spcAft>
                <a:spcPts val="1600"/>
              </a:spcAft>
              <a:buNone/>
            </a:pPr>
            <a:r>
              <a:rPr lang="nl"/>
              <a:t>Doesn’t add much value to the ecosystem: when going towards NeTEx, we should also fix data quality issues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567" name="Shape 567"/>
        <p:cNvGrpSpPr/>
        <p:nvPr/>
      </p:nvGrpSpPr>
      <p:grpSpPr>
        <a:xfrm>
          <a:off x="0" y="0"/>
          <a:ext cx="0" cy="0"/>
          <a:chOff x="0" y="0"/>
          <a:chExt cx="0" cy="0"/>
        </a:xfrm>
      </p:grpSpPr>
      <p:pic>
        <p:nvPicPr>
          <p:cNvPr id="568" name="Google Shape;568;p65"/>
          <p:cNvPicPr preferRelativeResize="0"/>
          <p:nvPr/>
        </p:nvPicPr>
        <p:blipFill rotWithShape="1">
          <a:blip r:embed="rId3">
            <a:alphaModFix/>
          </a:blip>
          <a:srcRect b="0" l="3558" r="0" t="0"/>
          <a:stretch/>
        </p:blipFill>
        <p:spPr>
          <a:xfrm>
            <a:off x="326275" y="0"/>
            <a:ext cx="8817725" cy="5143500"/>
          </a:xfrm>
          <a:prstGeom prst="rect">
            <a:avLst/>
          </a:prstGeom>
          <a:noFill/>
          <a:ln>
            <a:noFill/>
          </a:ln>
        </p:spPr>
      </p:pic>
      <p:sp>
        <p:nvSpPr>
          <p:cNvPr id="569" name="Google Shape;569;p65"/>
          <p:cNvSpPr/>
          <p:nvPr/>
        </p:nvSpPr>
        <p:spPr>
          <a:xfrm>
            <a:off x="326275" y="3876825"/>
            <a:ext cx="1794300" cy="48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nl" sz="2800">
                <a:solidFill>
                  <a:schemeClr val="dk1"/>
                </a:solidFill>
                <a:latin typeface="Proxima Nova Semibold"/>
                <a:ea typeface="Proxima Nova Semibold"/>
                <a:cs typeface="Proxima Nova Semibold"/>
                <a:sym typeface="Proxima Nova Semibold"/>
              </a:rPr>
              <a:t>   Pauze!</a:t>
            </a:r>
            <a:endParaRPr sz="2800">
              <a:solidFill>
                <a:schemeClr val="dk1"/>
              </a:solidFill>
              <a:latin typeface="Proxima Nova Semibold"/>
              <a:ea typeface="Proxima Nova Semibold"/>
              <a:cs typeface="Proxima Nova Semibold"/>
              <a:sym typeface="Proxima Nova Semibold"/>
            </a:endParaRPr>
          </a:p>
        </p:txBody>
      </p:sp>
      <p:sp>
        <p:nvSpPr>
          <p:cNvPr id="570" name="Google Shape;570;p65"/>
          <p:cNvSpPr/>
          <p:nvPr/>
        </p:nvSpPr>
        <p:spPr>
          <a:xfrm rot="5400000">
            <a:off x="-2380050" y="2374800"/>
            <a:ext cx="5154000" cy="3939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74" name="Shape 574"/>
        <p:cNvGrpSpPr/>
        <p:nvPr/>
      </p:nvGrpSpPr>
      <p:grpSpPr>
        <a:xfrm>
          <a:off x="0" y="0"/>
          <a:ext cx="0" cy="0"/>
          <a:chOff x="0" y="0"/>
          <a:chExt cx="0" cy="0"/>
        </a:xfrm>
      </p:grpSpPr>
      <p:sp>
        <p:nvSpPr>
          <p:cNvPr id="575" name="Google Shape;575;p66"/>
          <p:cNvSpPr txBox="1"/>
          <p:nvPr>
            <p:ph idx="4294967295" type="title"/>
          </p:nvPr>
        </p:nvSpPr>
        <p:spPr>
          <a:xfrm>
            <a:off x="228900" y="1343475"/>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nl">
                <a:highlight>
                  <a:schemeClr val="accent1"/>
                </a:highlight>
              </a:rPr>
              <a:t>Q&amp;A and n</a:t>
            </a:r>
            <a:r>
              <a:rPr b="1" lang="nl">
                <a:highlight>
                  <a:schemeClr val="accent1"/>
                </a:highlight>
              </a:rPr>
              <a:t>ext steps</a:t>
            </a:r>
            <a:endParaRPr b="1">
              <a:highlight>
                <a:schemeClr val="accent1"/>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7"/>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Q&amp;A</a:t>
            </a:r>
            <a:endParaRPr b="1" i="0" sz="2400" u="none" cap="none" strike="noStrike">
              <a:solidFill>
                <a:srgbClr val="000000"/>
              </a:solidFill>
              <a:latin typeface="Proxima Nova"/>
              <a:ea typeface="Proxima Nova"/>
              <a:cs typeface="Proxima Nova"/>
              <a:sym typeface="Proxima Nova"/>
            </a:endParaRPr>
          </a:p>
        </p:txBody>
      </p:sp>
      <p:cxnSp>
        <p:nvCxnSpPr>
          <p:cNvPr id="581" name="Google Shape;581;p6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582" name="Google Shape;582;p67"/>
          <p:cNvPicPr preferRelativeResize="0"/>
          <p:nvPr/>
        </p:nvPicPr>
        <p:blipFill rotWithShape="1">
          <a:blip r:embed="rId3">
            <a:alphaModFix/>
          </a:blip>
          <a:srcRect b="0" l="0" r="0" t="0"/>
          <a:stretch/>
        </p:blipFill>
        <p:spPr>
          <a:xfrm>
            <a:off x="2672240" y="1689400"/>
            <a:ext cx="3799525" cy="3454099"/>
          </a:xfrm>
          <a:prstGeom prst="rect">
            <a:avLst/>
          </a:prstGeom>
          <a:noFill/>
          <a:ln>
            <a:noFill/>
          </a:ln>
        </p:spPr>
      </p:pic>
      <p:sp>
        <p:nvSpPr>
          <p:cNvPr id="583" name="Google Shape;583;p67"/>
          <p:cNvSpPr txBox="1"/>
          <p:nvPr/>
        </p:nvSpPr>
        <p:spPr>
          <a:xfrm>
            <a:off x="980375" y="1096738"/>
            <a:ext cx="2120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nl" sz="1400" u="none" cap="none" strike="noStrike">
                <a:solidFill>
                  <a:srgbClr val="000000"/>
                </a:solidFill>
                <a:latin typeface="Proxima Nova"/>
                <a:ea typeface="Proxima Nova"/>
                <a:cs typeface="Proxima Nova"/>
                <a:sym typeface="Proxima Nova"/>
              </a:rPr>
              <a:t>W</a:t>
            </a:r>
            <a:r>
              <a:rPr lang="nl">
                <a:latin typeface="Proxima Nova"/>
                <a:ea typeface="Proxima Nova"/>
                <a:cs typeface="Proxima Nova"/>
                <a:sym typeface="Proxima Nova"/>
              </a:rPr>
              <a:t>hy are we doing</a:t>
            </a:r>
            <a:r>
              <a:rPr i="0" lang="nl" sz="1400" u="none" cap="none" strike="noStrike">
                <a:solidFill>
                  <a:srgbClr val="000000"/>
                </a:solidFill>
                <a:latin typeface="Proxima Nova"/>
                <a:ea typeface="Proxima Nova"/>
                <a:cs typeface="Proxima Nova"/>
                <a:sym typeface="Proxima Nova"/>
              </a:rPr>
              <a:t> </a:t>
            </a:r>
            <a:r>
              <a:rPr i="0" lang="nl" sz="1400" u="none" cap="none" strike="noStrike">
                <a:solidFill>
                  <a:srgbClr val="000000"/>
                </a:solidFill>
                <a:latin typeface="Proxima Nova"/>
                <a:ea typeface="Proxima Nova"/>
                <a:cs typeface="Proxima Nova"/>
                <a:sym typeface="Proxima Nova"/>
              </a:rPr>
              <a:t>...</a:t>
            </a:r>
            <a:r>
              <a:rPr i="0" lang="nl" sz="1400" u="none" cap="none" strike="noStrike">
                <a:solidFill>
                  <a:srgbClr val="000000"/>
                </a:solidFill>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584" name="Google Shape;584;p67"/>
          <p:cNvSpPr txBox="1"/>
          <p:nvPr/>
        </p:nvSpPr>
        <p:spPr>
          <a:xfrm>
            <a:off x="1610437" y="1888616"/>
            <a:ext cx="2630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a:latin typeface="Proxima Nova"/>
                <a:ea typeface="Proxima Nova"/>
                <a:cs typeface="Proxima Nova"/>
                <a:sym typeface="Proxima Nova"/>
              </a:rPr>
              <a:t>Shouldn’t we add … ?</a:t>
            </a:r>
            <a:endParaRPr>
              <a:latin typeface="Proxima Nova"/>
              <a:ea typeface="Proxima Nova"/>
              <a:cs typeface="Proxima Nova"/>
              <a:sym typeface="Proxima Nova"/>
            </a:endParaRPr>
          </a:p>
        </p:txBody>
      </p:sp>
      <p:sp>
        <p:nvSpPr>
          <p:cNvPr id="585" name="Google Shape;585;p67"/>
          <p:cNvSpPr txBox="1"/>
          <p:nvPr/>
        </p:nvSpPr>
        <p:spPr>
          <a:xfrm>
            <a:off x="5710900" y="1103050"/>
            <a:ext cx="2630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a:latin typeface="Proxima Nova"/>
                <a:ea typeface="Proxima Nova"/>
                <a:cs typeface="Proxima Nova"/>
                <a:sym typeface="Proxima Nova"/>
              </a:rPr>
              <a:t>Wouldn’t it be better if we … ?</a:t>
            </a:r>
            <a:endParaRPr>
              <a:latin typeface="Proxima Nova"/>
              <a:ea typeface="Proxima Nova"/>
              <a:cs typeface="Proxima Nova"/>
              <a:sym typeface="Proxima Nova"/>
            </a:endParaRPr>
          </a:p>
        </p:txBody>
      </p:sp>
      <p:sp>
        <p:nvSpPr>
          <p:cNvPr id="586" name="Google Shape;586;p67"/>
          <p:cNvSpPr txBox="1"/>
          <p:nvPr/>
        </p:nvSpPr>
        <p:spPr>
          <a:xfrm>
            <a:off x="3703807" y="1476515"/>
            <a:ext cx="17364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nl">
                <a:latin typeface="Proxima Nova"/>
                <a:ea typeface="Proxima Nova"/>
                <a:cs typeface="Proxima Nova"/>
                <a:sym typeface="Proxima Nova"/>
              </a:rPr>
              <a:t>What about … ?</a:t>
            </a:r>
            <a:endParaRPr>
              <a:latin typeface="Proxima Nova"/>
              <a:ea typeface="Proxima Nova"/>
              <a:cs typeface="Proxima Nova"/>
              <a:sym typeface="Proxima Nova"/>
            </a:endParaRPr>
          </a:p>
        </p:txBody>
      </p:sp>
      <p:sp>
        <p:nvSpPr>
          <p:cNvPr id="587" name="Google Shape;587;p67"/>
          <p:cNvSpPr txBox="1"/>
          <p:nvPr/>
        </p:nvSpPr>
        <p:spPr>
          <a:xfrm>
            <a:off x="5513845" y="1888615"/>
            <a:ext cx="1736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a:latin typeface="Proxima Nova"/>
                <a:ea typeface="Proxima Nova"/>
                <a:cs typeface="Proxima Nova"/>
                <a:sym typeface="Proxima Nova"/>
              </a:rPr>
              <a:t>Why don’t we … ?</a:t>
            </a:r>
            <a:endParaRPr>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68"/>
          <p:cNvGrpSpPr/>
          <p:nvPr/>
        </p:nvGrpSpPr>
        <p:grpSpPr>
          <a:xfrm>
            <a:off x="641992" y="1369515"/>
            <a:ext cx="478299" cy="478299"/>
            <a:chOff x="4640263" y="1219200"/>
            <a:chExt cx="123825" cy="123825"/>
          </a:xfrm>
        </p:grpSpPr>
        <p:sp>
          <p:nvSpPr>
            <p:cNvPr id="593" name="Google Shape;593;p68"/>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4" name="Google Shape;594;p68"/>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5" name="Google Shape;595;p68"/>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6" name="Google Shape;596;p68"/>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7" name="Google Shape;597;p68"/>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598" name="Google Shape;598;p68"/>
          <p:cNvGrpSpPr/>
          <p:nvPr/>
        </p:nvGrpSpPr>
        <p:grpSpPr>
          <a:xfrm>
            <a:off x="630430" y="1990455"/>
            <a:ext cx="470610" cy="478327"/>
            <a:chOff x="6215424" y="4028218"/>
            <a:chExt cx="202814" cy="206140"/>
          </a:xfrm>
        </p:grpSpPr>
        <p:sp>
          <p:nvSpPr>
            <p:cNvPr id="599" name="Google Shape;599;p68"/>
            <p:cNvSpPr/>
            <p:nvPr/>
          </p:nvSpPr>
          <p:spPr>
            <a:xfrm>
              <a:off x="6251997" y="4071442"/>
              <a:ext cx="86400" cy="6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00" name="Google Shape;600;p68"/>
            <p:cNvSpPr/>
            <p:nvPr/>
          </p:nvSpPr>
          <p:spPr>
            <a:xfrm>
              <a:off x="6251997" y="4108014"/>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01" name="Google Shape;601;p68"/>
            <p:cNvSpPr/>
            <p:nvPr/>
          </p:nvSpPr>
          <p:spPr>
            <a:xfrm>
              <a:off x="6251997" y="4144589"/>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02" name="Google Shape;602;p68"/>
            <p:cNvSpPr/>
            <p:nvPr/>
          </p:nvSpPr>
          <p:spPr>
            <a:xfrm>
              <a:off x="6251997" y="4181161"/>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03" name="Google Shape;603;p68"/>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604" name="Google Shape;604;p68"/>
          <p:cNvGrpSpPr/>
          <p:nvPr/>
        </p:nvGrpSpPr>
        <p:grpSpPr>
          <a:xfrm>
            <a:off x="646650" y="3841305"/>
            <a:ext cx="479163" cy="478593"/>
            <a:chOff x="4148138" y="53975"/>
            <a:chExt cx="1335088" cy="1333500"/>
          </a:xfrm>
        </p:grpSpPr>
        <p:sp>
          <p:nvSpPr>
            <p:cNvPr id="605" name="Google Shape;605;p68"/>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6" name="Google Shape;606;p68"/>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607" name="Google Shape;607;p68"/>
          <p:cNvGrpSpPr/>
          <p:nvPr/>
        </p:nvGrpSpPr>
        <p:grpSpPr>
          <a:xfrm>
            <a:off x="636286" y="3223191"/>
            <a:ext cx="471655" cy="471655"/>
            <a:chOff x="4287838" y="1854201"/>
            <a:chExt cx="149225" cy="149225"/>
          </a:xfrm>
        </p:grpSpPr>
        <p:sp>
          <p:nvSpPr>
            <p:cNvPr id="608" name="Google Shape;608;p68"/>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609" name="Google Shape;609;p68"/>
            <p:cNvCxnSpPr/>
            <p:nvPr/>
          </p:nvCxnSpPr>
          <p:spPr>
            <a:xfrm>
              <a:off x="4375150" y="1884363"/>
              <a:ext cx="0" cy="0"/>
            </a:xfrm>
            <a:prstGeom prst="straightConnector1">
              <a:avLst/>
            </a:prstGeom>
            <a:noFill/>
            <a:ln>
              <a:noFill/>
            </a:ln>
          </p:spPr>
        </p:cxnSp>
        <p:cxnSp>
          <p:nvCxnSpPr>
            <p:cNvPr id="610" name="Google Shape;610;p68"/>
            <p:cNvCxnSpPr/>
            <p:nvPr/>
          </p:nvCxnSpPr>
          <p:spPr>
            <a:xfrm>
              <a:off x="4375150" y="1884363"/>
              <a:ext cx="0" cy="0"/>
            </a:xfrm>
            <a:prstGeom prst="straightConnector1">
              <a:avLst/>
            </a:prstGeom>
            <a:noFill/>
            <a:ln>
              <a:noFill/>
            </a:ln>
          </p:spPr>
        </p:cxnSp>
        <p:sp>
          <p:nvSpPr>
            <p:cNvPr id="611" name="Google Shape;611;p68"/>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612" name="Google Shape;612;p68"/>
          <p:cNvSpPr/>
          <p:nvPr/>
        </p:nvSpPr>
        <p:spPr>
          <a:xfrm>
            <a:off x="628651" y="2613201"/>
            <a:ext cx="471488" cy="471488"/>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613" name="Google Shape;613;p68"/>
          <p:cNvSpPr txBox="1"/>
          <p:nvPr/>
        </p:nvSpPr>
        <p:spPr>
          <a:xfrm>
            <a:off x="1267623" y="1454818"/>
            <a:ext cx="5902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nl" sz="1600"/>
              <a:t>Processing all your input from this business workshop.</a:t>
            </a:r>
            <a:endParaRPr sz="1600"/>
          </a:p>
        </p:txBody>
      </p:sp>
      <p:sp>
        <p:nvSpPr>
          <p:cNvPr id="614" name="Google Shape;614;p68"/>
          <p:cNvSpPr txBox="1"/>
          <p:nvPr/>
        </p:nvSpPr>
        <p:spPr>
          <a:xfrm>
            <a:off x="1267625" y="2038825"/>
            <a:ext cx="72546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nl" sz="1600"/>
              <a:t>Sending out a report of this workshop. Feedback is certainly welcome!</a:t>
            </a:r>
            <a:endParaRPr sz="1600"/>
          </a:p>
        </p:txBody>
      </p:sp>
      <p:sp>
        <p:nvSpPr>
          <p:cNvPr id="615" name="Google Shape;615;p68"/>
          <p:cNvSpPr txBox="1"/>
          <p:nvPr/>
        </p:nvSpPr>
        <p:spPr>
          <a:xfrm>
            <a:off x="1267625" y="2664275"/>
            <a:ext cx="73347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sz="1600"/>
              <a:t>Further investigate where we can align with existing standards.</a:t>
            </a:r>
            <a:endParaRPr/>
          </a:p>
        </p:txBody>
      </p:sp>
      <p:sp>
        <p:nvSpPr>
          <p:cNvPr id="616" name="Google Shape;616;p68"/>
          <p:cNvSpPr txBox="1"/>
          <p:nvPr/>
        </p:nvSpPr>
        <p:spPr>
          <a:xfrm>
            <a:off x="1267628" y="3289725"/>
            <a:ext cx="47370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sz="1600"/>
              <a:t>Capturing feedback via Github.</a:t>
            </a:r>
            <a:endParaRPr/>
          </a:p>
        </p:txBody>
      </p:sp>
      <p:sp>
        <p:nvSpPr>
          <p:cNvPr id="617" name="Google Shape;617;p68"/>
          <p:cNvSpPr txBox="1"/>
          <p:nvPr/>
        </p:nvSpPr>
        <p:spPr>
          <a:xfrm>
            <a:off x="1267626" y="3915175"/>
            <a:ext cx="68406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sz="1600"/>
              <a:t>Start developing the application profile.</a:t>
            </a:r>
            <a:endParaRPr/>
          </a:p>
        </p:txBody>
      </p:sp>
      <p:sp>
        <p:nvSpPr>
          <p:cNvPr id="618" name="Google Shape;618;p68"/>
          <p:cNvSpPr/>
          <p:nvPr/>
        </p:nvSpPr>
        <p:spPr>
          <a:xfrm>
            <a:off x="565152" y="4351875"/>
            <a:ext cx="15432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9" name="Google Shape;619;p68"/>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Next steps</a:t>
            </a:r>
            <a:endParaRPr b="1" i="0" sz="2400" u="none" cap="none" strike="noStrike">
              <a:solidFill>
                <a:srgbClr val="000000"/>
              </a:solidFill>
              <a:latin typeface="Proxima Nova"/>
              <a:ea typeface="Proxima Nova"/>
              <a:cs typeface="Proxima Nova"/>
              <a:sym typeface="Proxima Nova"/>
            </a:endParaRPr>
          </a:p>
        </p:txBody>
      </p:sp>
      <p:cxnSp>
        <p:nvCxnSpPr>
          <p:cNvPr id="620" name="Google Shape;620;p6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idx="1" type="body"/>
          </p:nvPr>
        </p:nvSpPr>
        <p:spPr>
          <a:xfrm>
            <a:off x="609875" y="1183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000"/>
              <a:t>Creating a Belgian standard compliant to Europe: </a:t>
            </a:r>
            <a:r>
              <a:rPr b="1" lang="nl" sz="2000"/>
              <a:t>NeTEx Belgium</a:t>
            </a:r>
            <a:endParaRPr b="1" sz="2000"/>
          </a:p>
          <a:p>
            <a:pPr indent="0" lvl="0" marL="0" rtl="0" algn="l">
              <a:spcBef>
                <a:spcPts val="1600"/>
              </a:spcBef>
              <a:spcAft>
                <a:spcPts val="0"/>
              </a:spcAft>
              <a:buNone/>
            </a:pPr>
            <a:r>
              <a:rPr lang="nl" sz="2000"/>
              <a:t>Creating a Flemish standard: </a:t>
            </a:r>
            <a:r>
              <a:rPr b="1" lang="nl" sz="2000"/>
              <a:t>OSLO Dienstregeling en Planning</a:t>
            </a:r>
            <a:endParaRPr b="1" sz="2000"/>
          </a:p>
          <a:p>
            <a:pPr indent="0" lvl="0" marL="0" rtl="0" algn="l">
              <a:spcBef>
                <a:spcPts val="1600"/>
              </a:spcBef>
              <a:spcAft>
                <a:spcPts val="1600"/>
              </a:spcAft>
              <a:buNone/>
            </a:pPr>
            <a:r>
              <a:t/>
            </a:r>
            <a:endParaRPr/>
          </a:p>
        </p:txBody>
      </p:sp>
      <p:sp>
        <p:nvSpPr>
          <p:cNvPr id="120" name="Google Shape;120;p24"/>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We are ...</a:t>
            </a:r>
            <a:endParaRPr b="1" i="0" sz="2400" u="none" cap="none" strike="noStrike">
              <a:solidFill>
                <a:srgbClr val="000000"/>
              </a:solidFill>
              <a:latin typeface="Proxima Nova"/>
              <a:ea typeface="Proxima Nova"/>
              <a:cs typeface="Proxima Nova"/>
              <a:sym typeface="Proxima Nova"/>
            </a:endParaRPr>
          </a:p>
        </p:txBody>
      </p:sp>
      <p:cxnSp>
        <p:nvCxnSpPr>
          <p:cNvPr id="121" name="Google Shape;121;p24"/>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9"/>
          <p:cNvSpPr txBox="1"/>
          <p:nvPr>
            <p:ph idx="1" type="body"/>
          </p:nvPr>
        </p:nvSpPr>
        <p:spPr>
          <a:xfrm>
            <a:off x="628650" y="1099200"/>
            <a:ext cx="7416000" cy="2754000"/>
          </a:xfrm>
          <a:prstGeom prst="rect">
            <a:avLst/>
          </a:prstGeom>
          <a:noFill/>
          <a:ln>
            <a:noFill/>
          </a:ln>
        </p:spPr>
        <p:txBody>
          <a:bodyPr anchorCtr="0" anchor="t" bIns="91425" lIns="91425" spcFirstLastPara="1" rIns="91425" wrap="square" tIns="91425">
            <a:noAutofit/>
          </a:bodyPr>
          <a:lstStyle/>
          <a:p>
            <a:pPr indent="-285750" lvl="0" marL="285750" rtl="0" algn="l">
              <a:lnSpc>
                <a:spcPct val="90000"/>
              </a:lnSpc>
              <a:spcBef>
                <a:spcPts val="300"/>
              </a:spcBef>
              <a:spcAft>
                <a:spcPts val="0"/>
              </a:spcAft>
              <a:buSzPts val="1980"/>
              <a:buFont typeface="Arial"/>
              <a:buChar char="•"/>
            </a:pPr>
            <a:r>
              <a:rPr lang="nl" sz="1800">
                <a:latin typeface="Arial"/>
                <a:ea typeface="Arial"/>
                <a:cs typeface="Arial"/>
                <a:sym typeface="Arial"/>
              </a:rPr>
              <a:t>Review the application profile that we will send to you.</a:t>
            </a:r>
            <a:endParaRPr/>
          </a:p>
          <a:p>
            <a:pPr indent="-285750" lvl="1" marL="742950" rtl="0" algn="l">
              <a:lnSpc>
                <a:spcPct val="90000"/>
              </a:lnSpc>
              <a:spcBef>
                <a:spcPts val="300"/>
              </a:spcBef>
              <a:spcAft>
                <a:spcPts val="0"/>
              </a:spcAft>
              <a:buSzPts val="1650"/>
              <a:buFont typeface="Arial"/>
              <a:buChar char="•"/>
            </a:pPr>
            <a:r>
              <a:rPr lang="nl" sz="1800">
                <a:latin typeface="Arial"/>
                <a:ea typeface="Arial"/>
                <a:cs typeface="Arial"/>
                <a:sym typeface="Arial"/>
              </a:rPr>
              <a:t>Give f</a:t>
            </a:r>
            <a:r>
              <a:rPr lang="nl" sz="1800">
                <a:latin typeface="Arial"/>
                <a:ea typeface="Arial"/>
                <a:cs typeface="Arial"/>
                <a:sym typeface="Arial"/>
              </a:rPr>
              <a:t>eedback via GitHub or mail.</a:t>
            </a:r>
            <a:endParaRPr/>
          </a:p>
          <a:p>
            <a:pPr indent="-285750" lvl="1" marL="742950" rtl="0" algn="l">
              <a:lnSpc>
                <a:spcPct val="90000"/>
              </a:lnSpc>
              <a:spcBef>
                <a:spcPts val="300"/>
              </a:spcBef>
              <a:spcAft>
                <a:spcPts val="0"/>
              </a:spcAft>
              <a:buSzPts val="1650"/>
              <a:buFont typeface="Arial"/>
              <a:buChar char="•"/>
            </a:pPr>
            <a:r>
              <a:rPr lang="nl" sz="1800">
                <a:latin typeface="Arial"/>
                <a:ea typeface="Arial"/>
                <a:cs typeface="Arial"/>
                <a:sym typeface="Arial"/>
              </a:rPr>
              <a:t>Ask questions.</a:t>
            </a:r>
            <a:endParaRPr/>
          </a:p>
          <a:p>
            <a:pPr indent="-180975" lvl="1" marL="742950" rtl="0" algn="l">
              <a:lnSpc>
                <a:spcPct val="90000"/>
              </a:lnSpc>
              <a:spcBef>
                <a:spcPts val="300"/>
              </a:spcBef>
              <a:spcAft>
                <a:spcPts val="0"/>
              </a:spcAft>
              <a:buSzPts val="1650"/>
              <a:buFont typeface="Arial"/>
              <a:buNone/>
            </a:pPr>
            <a:r>
              <a:t/>
            </a:r>
            <a:endParaRPr sz="1800">
              <a:latin typeface="Arial"/>
              <a:ea typeface="Arial"/>
              <a:cs typeface="Arial"/>
              <a:sym typeface="Arial"/>
            </a:endParaRPr>
          </a:p>
          <a:p>
            <a:pPr indent="-285750" lvl="0" marL="285750" rtl="0" algn="l">
              <a:lnSpc>
                <a:spcPct val="90000"/>
              </a:lnSpc>
              <a:spcBef>
                <a:spcPts val="300"/>
              </a:spcBef>
              <a:spcAft>
                <a:spcPts val="0"/>
              </a:spcAft>
              <a:buSzPts val="1980"/>
              <a:buFont typeface="Arial"/>
              <a:buChar char="•"/>
            </a:pPr>
            <a:r>
              <a:rPr lang="nl" sz="1800">
                <a:latin typeface="Arial"/>
                <a:ea typeface="Arial"/>
                <a:cs typeface="Arial"/>
                <a:sym typeface="Arial"/>
              </a:rPr>
              <a:t>Respond to open issues.</a:t>
            </a:r>
            <a:endParaRPr/>
          </a:p>
          <a:p>
            <a:pPr indent="-285750" lvl="1" marL="742950" rtl="0" algn="l">
              <a:lnSpc>
                <a:spcPct val="90000"/>
              </a:lnSpc>
              <a:spcBef>
                <a:spcPts val="300"/>
              </a:spcBef>
              <a:spcAft>
                <a:spcPts val="0"/>
              </a:spcAft>
              <a:buSzPts val="1650"/>
              <a:buFont typeface="Arial"/>
              <a:buChar char="•"/>
            </a:pPr>
            <a:r>
              <a:rPr lang="nl" sz="1800">
                <a:latin typeface="Arial"/>
                <a:ea typeface="Arial"/>
                <a:cs typeface="Arial"/>
                <a:sym typeface="Arial"/>
              </a:rPr>
              <a:t>See </a:t>
            </a:r>
            <a:r>
              <a:rPr lang="nl" sz="1800">
                <a:latin typeface="Arial"/>
                <a:ea typeface="Arial"/>
                <a:cs typeface="Arial"/>
                <a:sym typeface="Arial"/>
              </a:rPr>
              <a:t>GitHub!</a:t>
            </a:r>
            <a:endParaRPr/>
          </a:p>
          <a:p>
            <a:pPr indent="-180975" lvl="1" marL="742950" rtl="0" algn="l">
              <a:lnSpc>
                <a:spcPct val="90000"/>
              </a:lnSpc>
              <a:spcBef>
                <a:spcPts val="300"/>
              </a:spcBef>
              <a:spcAft>
                <a:spcPts val="0"/>
              </a:spcAft>
              <a:buSzPts val="1650"/>
              <a:buFont typeface="Arial"/>
              <a:buNone/>
            </a:pPr>
            <a:r>
              <a:t/>
            </a:r>
            <a:endParaRPr sz="1800">
              <a:latin typeface="Arial"/>
              <a:ea typeface="Arial"/>
              <a:cs typeface="Arial"/>
              <a:sym typeface="Arial"/>
            </a:endParaRPr>
          </a:p>
          <a:p>
            <a:pPr indent="-285750" lvl="0" marL="285750" rtl="0" algn="l">
              <a:lnSpc>
                <a:spcPct val="90000"/>
              </a:lnSpc>
              <a:spcBef>
                <a:spcPts val="300"/>
              </a:spcBef>
              <a:spcAft>
                <a:spcPts val="0"/>
              </a:spcAft>
              <a:buSzPts val="1980"/>
              <a:buFont typeface="Arial"/>
              <a:buChar char="•"/>
            </a:pPr>
            <a:r>
              <a:rPr lang="nl" sz="1800">
                <a:latin typeface="Arial"/>
                <a:ea typeface="Arial"/>
                <a:cs typeface="Arial"/>
                <a:sym typeface="Arial"/>
              </a:rPr>
              <a:t>We will send a mail with all relevant information.</a:t>
            </a:r>
            <a:endParaRPr sz="1800">
              <a:latin typeface="Arial"/>
              <a:ea typeface="Arial"/>
              <a:cs typeface="Arial"/>
              <a:sym typeface="Arial"/>
            </a:endParaRPr>
          </a:p>
          <a:p>
            <a:pPr indent="-180975" lvl="1" marL="742950" rtl="0" algn="l">
              <a:lnSpc>
                <a:spcPct val="90000"/>
              </a:lnSpc>
              <a:spcBef>
                <a:spcPts val="300"/>
              </a:spcBef>
              <a:spcAft>
                <a:spcPts val="0"/>
              </a:spcAft>
              <a:buSzPts val="1650"/>
              <a:buFont typeface="Arial"/>
              <a:buNone/>
            </a:pPr>
            <a:r>
              <a:t/>
            </a:r>
            <a:endParaRPr sz="1800">
              <a:latin typeface="Arial"/>
              <a:ea typeface="Arial"/>
              <a:cs typeface="Arial"/>
              <a:sym typeface="Arial"/>
            </a:endParaRPr>
          </a:p>
        </p:txBody>
      </p:sp>
      <p:sp>
        <p:nvSpPr>
          <p:cNvPr id="626" name="Google Shape;626;p69"/>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Action points</a:t>
            </a:r>
            <a:endParaRPr b="1" i="0" sz="2400" u="none" cap="none" strike="noStrike">
              <a:solidFill>
                <a:srgbClr val="000000"/>
              </a:solidFill>
              <a:latin typeface="Proxima Nova"/>
              <a:ea typeface="Proxima Nova"/>
              <a:cs typeface="Proxima Nova"/>
              <a:sym typeface="Proxima Nova"/>
            </a:endParaRPr>
          </a:p>
        </p:txBody>
      </p:sp>
      <p:cxnSp>
        <p:nvCxnSpPr>
          <p:cNvPr id="627" name="Google Shape;627;p69"/>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0"/>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70"/>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634" name="Google Shape;634;p70"/>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l" sz="1600" u="none" cap="none" strike="noStrike">
                <a:solidFill>
                  <a:srgbClr val="FFFFFF"/>
                </a:solidFill>
                <a:latin typeface="Arial"/>
                <a:ea typeface="Arial"/>
                <a:cs typeface="Arial"/>
                <a:sym typeface="Arial"/>
              </a:rPr>
              <a:t>Feedback</a:t>
            </a:r>
            <a:r>
              <a:rPr lang="nl" sz="1600">
                <a:solidFill>
                  <a:srgbClr val="FFFFFF"/>
                </a:solidFill>
              </a:rPr>
              <a:t> can be given via mail to:</a:t>
            </a:r>
            <a:br>
              <a:rPr b="0" i="0" lang="nl" sz="1600" u="none" cap="none" strike="noStrike">
                <a:solidFill>
                  <a:srgbClr val="FFFFFF"/>
                </a:solidFill>
                <a:latin typeface="Arial"/>
                <a:ea typeface="Arial"/>
                <a:cs typeface="Arial"/>
                <a:sym typeface="Arial"/>
              </a:rPr>
            </a:br>
            <a:endParaRPr>
              <a:solidFill>
                <a:srgbClr val="FFFFFF"/>
              </a:solidFill>
            </a:endParaRPr>
          </a:p>
          <a:p>
            <a:pPr indent="-285750" lvl="0" marL="285750" marR="0" rtl="0" algn="l">
              <a:lnSpc>
                <a:spcPct val="100000"/>
              </a:lnSpc>
              <a:spcBef>
                <a:spcPts val="0"/>
              </a:spcBef>
              <a:spcAft>
                <a:spcPts val="0"/>
              </a:spcAft>
              <a:buClr>
                <a:srgbClr val="FFFFFF"/>
              </a:buClr>
              <a:buSzPts val="1400"/>
              <a:buFont typeface="Arial"/>
              <a:buChar char="•"/>
            </a:pPr>
            <a:r>
              <a:rPr lang="nl" u="sng">
                <a:solidFill>
                  <a:srgbClr val="FFFFFF"/>
                </a:solidFill>
                <a:hlinkClick r:id="rId3">
                  <a:extLst>
                    <a:ext uri="{A12FA001-AC4F-418D-AE19-62706E023703}">
                      <ahyp:hlinkClr val="tx"/>
                    </a:ext>
                  </a:extLst>
                </a:hlinkClick>
              </a:rPr>
              <a:t>d</a:t>
            </a:r>
            <a:r>
              <a:rPr b="0" i="0" lang="nl" sz="1400" u="sng" cap="none" strike="noStrike">
                <a:solidFill>
                  <a:srgbClr val="FFFFFF"/>
                </a:solidFill>
                <a:latin typeface="Arial"/>
                <a:ea typeface="Arial"/>
                <a:cs typeface="Arial"/>
                <a:sym typeface="Arial"/>
                <a:hlinkClick r:id="rId4">
                  <a:extLst>
                    <a:ext uri="{A12FA001-AC4F-418D-AE19-62706E023703}">
                      <ahyp:hlinkClr val="tx"/>
                    </a:ext>
                  </a:extLst>
                </a:hlinkClick>
              </a:rPr>
              <a:t>imitri.schepers@vlaanderen.b</a:t>
            </a:r>
            <a:r>
              <a:rPr lang="nl" u="sng">
                <a:solidFill>
                  <a:srgbClr val="FFFFFF"/>
                </a:solidFill>
                <a:hlinkClick r:id="rId5">
                  <a:extLst>
                    <a:ext uri="{A12FA001-AC4F-418D-AE19-62706E023703}">
                      <ahyp:hlinkClr val="tx"/>
                    </a:ext>
                  </a:extLst>
                </a:hlinkClick>
              </a:rPr>
              <a:t>e</a:t>
            </a:r>
            <a:endParaRPr>
              <a:solidFill>
                <a:srgbClr val="FFFFFF"/>
              </a:solidFill>
            </a:endParaRPr>
          </a:p>
          <a:p>
            <a:pPr indent="-285750" lvl="0" marL="285750" marR="0" rtl="0" algn="l">
              <a:lnSpc>
                <a:spcPct val="100000"/>
              </a:lnSpc>
              <a:spcBef>
                <a:spcPts val="0"/>
              </a:spcBef>
              <a:spcAft>
                <a:spcPts val="0"/>
              </a:spcAft>
              <a:buClr>
                <a:srgbClr val="FFFFFF"/>
              </a:buClr>
              <a:buSzPts val="1400"/>
              <a:buFont typeface="Arial"/>
              <a:buChar char="•"/>
            </a:pPr>
            <a:r>
              <a:rPr lang="nl" u="sng">
                <a:solidFill>
                  <a:srgbClr val="FFFFFF"/>
                </a:solidFill>
                <a:hlinkClick r:id="rId6">
                  <a:extLst>
                    <a:ext uri="{A12FA001-AC4F-418D-AE19-62706E023703}">
                      <ahyp:hlinkClr val="tx"/>
                    </a:ext>
                  </a:extLst>
                </a:hlinkClick>
              </a:rPr>
              <a:t>tim.coninx@delijn.be</a:t>
            </a:r>
            <a:endParaRPr>
              <a:solidFill>
                <a:srgbClr val="FFFFFF"/>
              </a:solidFill>
            </a:endParaRPr>
          </a:p>
          <a:p>
            <a:pPr indent="-285750" lvl="0" marL="285750" marR="0" rtl="0" algn="l">
              <a:lnSpc>
                <a:spcPct val="100000"/>
              </a:lnSpc>
              <a:spcBef>
                <a:spcPts val="0"/>
              </a:spcBef>
              <a:spcAft>
                <a:spcPts val="0"/>
              </a:spcAft>
              <a:buClr>
                <a:srgbClr val="FFFFFF"/>
              </a:buClr>
              <a:buSzPts val="1400"/>
              <a:buChar char="•"/>
            </a:pPr>
            <a:r>
              <a:rPr lang="nl" u="sng">
                <a:solidFill>
                  <a:srgbClr val="FFFFFF"/>
                </a:solidFill>
                <a:hlinkClick r:id="rId7">
                  <a:extLst>
                    <a:ext uri="{A12FA001-AC4F-418D-AE19-62706E023703}">
                      <ahyp:hlinkClr val="tx"/>
                    </a:ext>
                  </a:extLst>
                </a:hlinkClick>
              </a:rPr>
              <a:t>pieter.colpaert@ugent.be</a:t>
            </a:r>
            <a:endParaRPr>
              <a:solidFill>
                <a:srgbClr val="FFFFFF"/>
              </a:solidFil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635" name="Google Shape;635;p70"/>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6" name="Google Shape;636;p70"/>
          <p:cNvPicPr preferRelativeResize="0"/>
          <p:nvPr/>
        </p:nvPicPr>
        <p:blipFill rotWithShape="1">
          <a:blip r:embed="rId8">
            <a:alphaModFix/>
          </a:blip>
          <a:srcRect b="0" l="0" r="0" t="0"/>
          <a:stretch/>
        </p:blipFill>
        <p:spPr>
          <a:xfrm>
            <a:off x="6044652" y="1522121"/>
            <a:ext cx="1577413" cy="548455"/>
          </a:xfrm>
          <a:prstGeom prst="rect">
            <a:avLst/>
          </a:prstGeom>
          <a:noFill/>
          <a:ln>
            <a:noFill/>
          </a:ln>
        </p:spPr>
      </p:pic>
      <p:sp>
        <p:nvSpPr>
          <p:cNvPr id="637" name="Google Shape;637;p70"/>
          <p:cNvSpPr txBox="1"/>
          <p:nvPr/>
        </p:nvSpPr>
        <p:spPr>
          <a:xfrm>
            <a:off x="5114189" y="2439483"/>
            <a:ext cx="33561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l" sz="1600" u="none" cap="none" strike="noStrike">
                <a:solidFill>
                  <a:schemeClr val="lt1"/>
                </a:solidFill>
                <a:latin typeface="Arial"/>
                <a:ea typeface="Arial"/>
                <a:cs typeface="Arial"/>
                <a:sym typeface="Arial"/>
              </a:rPr>
              <a:t>Feedback</a:t>
            </a:r>
            <a:r>
              <a:rPr lang="nl" sz="1600">
                <a:solidFill>
                  <a:schemeClr val="lt1"/>
                </a:solidFill>
              </a:rPr>
              <a:t> can be given on Github:</a:t>
            </a:r>
            <a:br>
              <a:rPr b="0" i="0" lang="nl" sz="1600" u="none" cap="none" strike="noStrike">
                <a:solidFill>
                  <a:schemeClr val="lt1"/>
                </a:solidFill>
                <a:latin typeface="Arial"/>
                <a:ea typeface="Arial"/>
                <a:cs typeface="Arial"/>
                <a:sym typeface="Arial"/>
              </a:rPr>
            </a:br>
            <a:endParaRPr/>
          </a:p>
          <a:p>
            <a:pPr indent="0" lvl="0" marL="0" marR="0" rtl="0" algn="l">
              <a:lnSpc>
                <a:spcPct val="100000"/>
              </a:lnSpc>
              <a:spcBef>
                <a:spcPts val="0"/>
              </a:spcBef>
              <a:spcAft>
                <a:spcPts val="0"/>
              </a:spcAft>
              <a:buNone/>
            </a:pPr>
            <a:r>
              <a:rPr lang="nl" sz="1600" u="sng">
                <a:solidFill>
                  <a:srgbClr val="FFFFFF"/>
                </a:solidFill>
                <a:hlinkClick r:id="rId9">
                  <a:extLst>
                    <a:ext uri="{A12FA001-AC4F-418D-AE19-62706E023703}">
                      <ahyp:hlinkClr val="tx"/>
                    </a:ext>
                  </a:extLst>
                </a:hlinkClick>
              </a:rPr>
              <a:t>https://github.com/Informatievlaanderen/OSLOthema-mobiliteitDienstregelingEnPlanning/issues</a:t>
            </a:r>
            <a:endParaRPr sz="1600">
              <a:solidFill>
                <a:srgbClr val="FFFFFF"/>
              </a:solidFill>
            </a:endParaRPr>
          </a:p>
          <a:p>
            <a:pPr indent="0" lvl="0" marL="0" marR="0" rtl="0" algn="l">
              <a:lnSpc>
                <a:spcPct val="100000"/>
              </a:lnSpc>
              <a:spcBef>
                <a:spcPts val="0"/>
              </a:spcBef>
              <a:spcAft>
                <a:spcPts val="0"/>
              </a:spcAft>
              <a:buNone/>
            </a:pPr>
            <a:r>
              <a:t/>
            </a:r>
            <a:endParaRPr sz="1600">
              <a:solidFill>
                <a:schemeClr val="lt1"/>
              </a:solidFill>
            </a:endParaRPr>
          </a:p>
        </p:txBody>
      </p:sp>
      <p:sp>
        <p:nvSpPr>
          <p:cNvPr id="638" name="Google Shape;638;p70"/>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9" name="Google Shape;639;p70"/>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Feedback</a:t>
            </a:r>
            <a:endParaRPr b="1" i="0" sz="2400" u="none" cap="none" strike="noStrike">
              <a:solidFill>
                <a:srgbClr val="000000"/>
              </a:solidFill>
              <a:latin typeface="Proxima Nova"/>
              <a:ea typeface="Proxima Nova"/>
              <a:cs typeface="Proxima Nova"/>
              <a:sym typeface="Proxima Nova"/>
            </a:endParaRPr>
          </a:p>
        </p:txBody>
      </p:sp>
      <p:cxnSp>
        <p:nvCxnSpPr>
          <p:cNvPr id="640" name="Google Shape;640;p70"/>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1"/>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Timeline</a:t>
            </a:r>
            <a:endParaRPr b="1" i="0" sz="2400" u="none" cap="none" strike="noStrike">
              <a:solidFill>
                <a:srgbClr val="000000"/>
              </a:solidFill>
              <a:latin typeface="Proxima Nova"/>
              <a:ea typeface="Proxima Nova"/>
              <a:cs typeface="Proxima Nova"/>
              <a:sym typeface="Proxima Nova"/>
            </a:endParaRPr>
          </a:p>
        </p:txBody>
      </p:sp>
      <p:cxnSp>
        <p:nvCxnSpPr>
          <p:cNvPr id="646" name="Google Shape;646;p7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647" name="Google Shape;647;p71"/>
          <p:cNvSpPr/>
          <p:nvPr/>
        </p:nvSpPr>
        <p:spPr>
          <a:xfrm>
            <a:off x="7223150" y="2356500"/>
            <a:ext cx="1214100" cy="43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1"/>
          <p:cNvSpPr/>
          <p:nvPr/>
        </p:nvSpPr>
        <p:spPr>
          <a:xfrm>
            <a:off x="6013775" y="2461800"/>
            <a:ext cx="1139100" cy="21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t>May</a:t>
            </a:r>
            <a:endParaRPr/>
          </a:p>
        </p:txBody>
      </p:sp>
      <p:sp>
        <p:nvSpPr>
          <p:cNvPr id="649" name="Google Shape;649;p71"/>
          <p:cNvSpPr/>
          <p:nvPr/>
        </p:nvSpPr>
        <p:spPr>
          <a:xfrm>
            <a:off x="2385650" y="2461800"/>
            <a:ext cx="1139100" cy="21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t>February</a:t>
            </a:r>
            <a:endParaRPr/>
          </a:p>
        </p:txBody>
      </p:sp>
      <p:sp>
        <p:nvSpPr>
          <p:cNvPr id="650" name="Google Shape;650;p71"/>
          <p:cNvSpPr/>
          <p:nvPr/>
        </p:nvSpPr>
        <p:spPr>
          <a:xfrm>
            <a:off x="3595025" y="2461800"/>
            <a:ext cx="1139100" cy="21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t>March</a:t>
            </a:r>
            <a:endParaRPr/>
          </a:p>
        </p:txBody>
      </p:sp>
      <p:sp>
        <p:nvSpPr>
          <p:cNvPr id="651" name="Google Shape;651;p71"/>
          <p:cNvSpPr/>
          <p:nvPr/>
        </p:nvSpPr>
        <p:spPr>
          <a:xfrm>
            <a:off x="1176275" y="2461800"/>
            <a:ext cx="1139100" cy="21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t>January</a:t>
            </a:r>
            <a:endParaRPr sz="1200"/>
          </a:p>
        </p:txBody>
      </p:sp>
      <p:sp>
        <p:nvSpPr>
          <p:cNvPr id="652" name="Google Shape;652;p71"/>
          <p:cNvSpPr/>
          <p:nvPr/>
        </p:nvSpPr>
        <p:spPr>
          <a:xfrm>
            <a:off x="4804400" y="2461800"/>
            <a:ext cx="1139100" cy="21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t>April</a:t>
            </a:r>
            <a:endParaRPr/>
          </a:p>
        </p:txBody>
      </p:sp>
      <p:cxnSp>
        <p:nvCxnSpPr>
          <p:cNvPr id="653" name="Google Shape;653;p71"/>
          <p:cNvCxnSpPr/>
          <p:nvPr/>
        </p:nvCxnSpPr>
        <p:spPr>
          <a:xfrm rot="10800000">
            <a:off x="1513300" y="1515175"/>
            <a:ext cx="0" cy="950700"/>
          </a:xfrm>
          <a:prstGeom prst="straightConnector1">
            <a:avLst/>
          </a:prstGeom>
          <a:noFill/>
          <a:ln cap="flat" cmpd="sng" w="9525">
            <a:solidFill>
              <a:schemeClr val="dk2"/>
            </a:solidFill>
            <a:prstDash val="solid"/>
            <a:round/>
            <a:headEnd len="med" w="med" type="none"/>
            <a:tailEnd len="med" w="med" type="oval"/>
          </a:ln>
        </p:spPr>
      </p:cxnSp>
      <p:sp>
        <p:nvSpPr>
          <p:cNvPr id="654" name="Google Shape;654;p71"/>
          <p:cNvSpPr txBox="1"/>
          <p:nvPr/>
        </p:nvSpPr>
        <p:spPr>
          <a:xfrm>
            <a:off x="1526500" y="136277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11</a:t>
            </a:r>
            <a:br>
              <a:rPr b="1" lang="nl" sz="1200">
                <a:latin typeface="Calibri"/>
                <a:ea typeface="Calibri"/>
                <a:cs typeface="Calibri"/>
                <a:sym typeface="Calibri"/>
              </a:rPr>
            </a:br>
            <a:r>
              <a:rPr lang="nl" sz="1200">
                <a:latin typeface="Calibri"/>
                <a:ea typeface="Calibri"/>
                <a:cs typeface="Calibri"/>
                <a:sym typeface="Calibri"/>
              </a:rPr>
              <a:t>Business</a:t>
            </a:r>
            <a:br>
              <a:rPr lang="nl" sz="1200">
                <a:latin typeface="Calibri"/>
                <a:ea typeface="Calibri"/>
                <a:cs typeface="Calibri"/>
                <a:sym typeface="Calibri"/>
              </a:rPr>
            </a:br>
            <a:r>
              <a:rPr lang="nl" sz="1200">
                <a:latin typeface="Calibri"/>
                <a:ea typeface="Calibri"/>
                <a:cs typeface="Calibri"/>
                <a:sym typeface="Calibri"/>
              </a:rPr>
              <a:t>workshop</a:t>
            </a:r>
            <a:endParaRPr sz="1200">
              <a:latin typeface="Calibri"/>
              <a:ea typeface="Calibri"/>
              <a:cs typeface="Calibri"/>
              <a:sym typeface="Calibri"/>
            </a:endParaRPr>
          </a:p>
        </p:txBody>
      </p:sp>
      <p:cxnSp>
        <p:nvCxnSpPr>
          <p:cNvPr id="655" name="Google Shape;655;p71"/>
          <p:cNvCxnSpPr/>
          <p:nvPr/>
        </p:nvCxnSpPr>
        <p:spPr>
          <a:xfrm flipH="1">
            <a:off x="2684125" y="2682125"/>
            <a:ext cx="2700" cy="820800"/>
          </a:xfrm>
          <a:prstGeom prst="straightConnector1">
            <a:avLst/>
          </a:prstGeom>
          <a:noFill/>
          <a:ln cap="flat" cmpd="sng" w="9525">
            <a:solidFill>
              <a:schemeClr val="dk2"/>
            </a:solidFill>
            <a:prstDash val="solid"/>
            <a:round/>
            <a:headEnd len="med" w="med" type="none"/>
            <a:tailEnd len="med" w="med" type="oval"/>
          </a:ln>
        </p:spPr>
      </p:cxnSp>
      <p:sp>
        <p:nvSpPr>
          <p:cNvPr id="656" name="Google Shape;656;p71"/>
          <p:cNvSpPr txBox="1"/>
          <p:nvPr/>
        </p:nvSpPr>
        <p:spPr>
          <a:xfrm>
            <a:off x="27263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1</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8</a:t>
            </a:r>
            <a:endParaRPr b="1" sz="1200">
              <a:latin typeface="Calibri"/>
              <a:ea typeface="Calibri"/>
              <a:cs typeface="Calibri"/>
              <a:sym typeface="Calibri"/>
            </a:endParaRPr>
          </a:p>
        </p:txBody>
      </p:sp>
      <p:cxnSp>
        <p:nvCxnSpPr>
          <p:cNvPr id="657" name="Google Shape;657;p71"/>
          <p:cNvCxnSpPr/>
          <p:nvPr/>
        </p:nvCxnSpPr>
        <p:spPr>
          <a:xfrm rot="10800000">
            <a:off x="3740400" y="1515175"/>
            <a:ext cx="0" cy="950700"/>
          </a:xfrm>
          <a:prstGeom prst="straightConnector1">
            <a:avLst/>
          </a:prstGeom>
          <a:noFill/>
          <a:ln cap="flat" cmpd="sng" w="9525">
            <a:solidFill>
              <a:schemeClr val="dk2"/>
            </a:solidFill>
            <a:prstDash val="solid"/>
            <a:round/>
            <a:headEnd len="med" w="med" type="none"/>
            <a:tailEnd len="med" w="med" type="oval"/>
          </a:ln>
        </p:spPr>
      </p:cxnSp>
      <p:sp>
        <p:nvSpPr>
          <p:cNvPr id="658" name="Google Shape;658;p71"/>
          <p:cNvSpPr txBox="1"/>
          <p:nvPr/>
        </p:nvSpPr>
        <p:spPr>
          <a:xfrm>
            <a:off x="3753600" y="1362775"/>
            <a:ext cx="18024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4</a:t>
            </a:r>
            <a:br>
              <a:rPr b="1" lang="nl" sz="1200">
                <a:latin typeface="Calibri"/>
                <a:ea typeface="Calibri"/>
                <a:cs typeface="Calibri"/>
                <a:sym typeface="Calibri"/>
              </a:rPr>
            </a:b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2</a:t>
            </a:r>
            <a:endParaRPr sz="1200">
              <a:latin typeface="Calibri"/>
              <a:ea typeface="Calibri"/>
              <a:cs typeface="Calibri"/>
              <a:sym typeface="Calibri"/>
            </a:endParaRPr>
          </a:p>
        </p:txBody>
      </p:sp>
      <p:cxnSp>
        <p:nvCxnSpPr>
          <p:cNvPr id="659" name="Google Shape;659;p71"/>
          <p:cNvCxnSpPr/>
          <p:nvPr/>
        </p:nvCxnSpPr>
        <p:spPr>
          <a:xfrm flipH="1">
            <a:off x="4451625" y="2682125"/>
            <a:ext cx="2700" cy="820800"/>
          </a:xfrm>
          <a:prstGeom prst="straightConnector1">
            <a:avLst/>
          </a:prstGeom>
          <a:noFill/>
          <a:ln cap="flat" cmpd="sng" w="9525">
            <a:solidFill>
              <a:schemeClr val="dk2"/>
            </a:solidFill>
            <a:prstDash val="solid"/>
            <a:round/>
            <a:headEnd len="med" w="med" type="none"/>
            <a:tailEnd len="med" w="med" type="oval"/>
          </a:ln>
        </p:spPr>
      </p:cxnSp>
      <p:sp>
        <p:nvSpPr>
          <p:cNvPr id="660" name="Google Shape;660;p71"/>
          <p:cNvSpPr txBox="1"/>
          <p:nvPr/>
        </p:nvSpPr>
        <p:spPr>
          <a:xfrm>
            <a:off x="44938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3</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25</a:t>
            </a:r>
            <a:endParaRPr b="1" sz="1200">
              <a:latin typeface="Calibri"/>
              <a:ea typeface="Calibri"/>
              <a:cs typeface="Calibri"/>
              <a:sym typeface="Calibri"/>
            </a:endParaRPr>
          </a:p>
        </p:txBody>
      </p:sp>
      <p:cxnSp>
        <p:nvCxnSpPr>
          <p:cNvPr id="661" name="Google Shape;661;p71"/>
          <p:cNvCxnSpPr/>
          <p:nvPr/>
        </p:nvCxnSpPr>
        <p:spPr>
          <a:xfrm rot="10800000">
            <a:off x="5622625" y="1515175"/>
            <a:ext cx="0" cy="950700"/>
          </a:xfrm>
          <a:prstGeom prst="straightConnector1">
            <a:avLst/>
          </a:prstGeom>
          <a:noFill/>
          <a:ln cap="flat" cmpd="sng" w="9525">
            <a:solidFill>
              <a:schemeClr val="dk2"/>
            </a:solidFill>
            <a:prstDash val="solid"/>
            <a:round/>
            <a:headEnd len="med" w="med" type="none"/>
            <a:tailEnd len="med" w="med" type="oval"/>
          </a:ln>
        </p:spPr>
      </p:cxnSp>
      <p:sp>
        <p:nvSpPr>
          <p:cNvPr id="662" name="Google Shape;662;p71"/>
          <p:cNvSpPr txBox="1"/>
          <p:nvPr/>
        </p:nvSpPr>
        <p:spPr>
          <a:xfrm>
            <a:off x="5635825" y="1362775"/>
            <a:ext cx="18024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22</a:t>
            </a:r>
            <a:br>
              <a:rPr b="1" lang="nl" sz="1200">
                <a:latin typeface="Calibri"/>
                <a:ea typeface="Calibri"/>
                <a:cs typeface="Calibri"/>
                <a:sym typeface="Calibri"/>
              </a:rPr>
            </a:b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4</a:t>
            </a:r>
            <a:endParaRPr sz="1200">
              <a:latin typeface="Calibri"/>
              <a:ea typeface="Calibri"/>
              <a:cs typeface="Calibri"/>
              <a:sym typeface="Calibri"/>
            </a:endParaRPr>
          </a:p>
        </p:txBody>
      </p:sp>
      <p:cxnSp>
        <p:nvCxnSpPr>
          <p:cNvPr id="663" name="Google Shape;663;p71"/>
          <p:cNvCxnSpPr/>
          <p:nvPr/>
        </p:nvCxnSpPr>
        <p:spPr>
          <a:xfrm flipH="1">
            <a:off x="6373325" y="2682125"/>
            <a:ext cx="2700" cy="820800"/>
          </a:xfrm>
          <a:prstGeom prst="straightConnector1">
            <a:avLst/>
          </a:prstGeom>
          <a:noFill/>
          <a:ln cap="flat" cmpd="sng" w="9525">
            <a:solidFill>
              <a:schemeClr val="dk2"/>
            </a:solidFill>
            <a:prstDash val="solid"/>
            <a:round/>
            <a:headEnd len="med" w="med" type="none"/>
            <a:tailEnd len="med" w="med" type="oval"/>
          </a:ln>
        </p:spPr>
      </p:cxnSp>
      <p:sp>
        <p:nvSpPr>
          <p:cNvPr id="664" name="Google Shape;664;p71"/>
          <p:cNvSpPr txBox="1"/>
          <p:nvPr/>
        </p:nvSpPr>
        <p:spPr>
          <a:xfrm>
            <a:off x="64155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5</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10</a:t>
            </a:r>
            <a:endParaRPr b="1" sz="120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2"/>
          <p:cNvSpPr txBox="1"/>
          <p:nvPr>
            <p:ph type="title"/>
          </p:nvPr>
        </p:nvSpPr>
        <p:spPr>
          <a:xfrm>
            <a:off x="228900" y="575100"/>
            <a:ext cx="8686200" cy="3993300"/>
          </a:xfrm>
          <a:prstGeom prst="rect">
            <a:avLst/>
          </a:prstGeom>
          <a:noFill/>
          <a:ln>
            <a:noFill/>
          </a:ln>
        </p:spPr>
        <p:txBody>
          <a:bodyPr anchorCtr="0" anchor="ctr" bIns="91425" lIns="91425" spcFirstLastPara="1" rIns="91425" wrap="square" tIns="91425">
            <a:noAutofit/>
          </a:bodyPr>
          <a:lstStyle/>
          <a:p>
            <a:pPr indent="0" lvl="0" marL="0" marR="0" rtl="0" algn="ctr">
              <a:lnSpc>
                <a:spcPct val="102702"/>
              </a:lnSpc>
              <a:spcBef>
                <a:spcPts val="0"/>
              </a:spcBef>
              <a:spcAft>
                <a:spcPts val="0"/>
              </a:spcAft>
              <a:buClr>
                <a:schemeClr val="dk1"/>
              </a:buClr>
              <a:buSzPts val="3700"/>
              <a:buNone/>
            </a:pPr>
            <a:r>
              <a:rPr lang="nl" sz="4300"/>
              <a:t>What are your</a:t>
            </a:r>
            <a:br>
              <a:rPr lang="nl" sz="4300"/>
            </a:br>
            <a:r>
              <a:rPr lang="nl" sz="4300">
                <a:highlight>
                  <a:schemeClr val="accent1"/>
                </a:highlight>
              </a:rPr>
              <a:t>thoughts and expectations</a:t>
            </a:r>
            <a:r>
              <a:rPr lang="nl" sz="4300"/>
              <a:t>?</a:t>
            </a:r>
            <a:endParaRPr sz="1800"/>
          </a:p>
          <a:p>
            <a:pPr indent="0" lvl="0" marL="0" marR="0" rtl="0" algn="ctr">
              <a:lnSpc>
                <a:spcPct val="102702"/>
              </a:lnSpc>
              <a:spcBef>
                <a:spcPts val="0"/>
              </a:spcBef>
              <a:spcAft>
                <a:spcPts val="0"/>
              </a:spcAft>
              <a:buClr>
                <a:schemeClr val="dk1"/>
              </a:buClr>
              <a:buSzPts val="3700"/>
              <a:buNone/>
            </a:pPr>
            <a:r>
              <a:t/>
            </a:r>
            <a:endParaRPr sz="2400"/>
          </a:p>
        </p:txBody>
      </p:sp>
      <p:sp>
        <p:nvSpPr>
          <p:cNvPr id="670" name="Google Shape;670;p72"/>
          <p:cNvSpPr/>
          <p:nvPr/>
        </p:nvSpPr>
        <p:spPr>
          <a:xfrm>
            <a:off x="466650" y="4272425"/>
            <a:ext cx="1566000" cy="77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4" name="Shape 674"/>
        <p:cNvGrpSpPr/>
        <p:nvPr/>
      </p:nvGrpSpPr>
      <p:grpSpPr>
        <a:xfrm>
          <a:off x="0" y="0"/>
          <a:ext cx="0" cy="0"/>
          <a:chOff x="0" y="0"/>
          <a:chExt cx="0" cy="0"/>
        </a:xfrm>
      </p:grpSpPr>
      <p:sp>
        <p:nvSpPr>
          <p:cNvPr id="675" name="Google Shape;675;p73"/>
          <p:cNvSpPr/>
          <p:nvPr/>
        </p:nvSpPr>
        <p:spPr>
          <a:xfrm>
            <a:off x="0" y="599750"/>
            <a:ext cx="2701500" cy="48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nl" sz="2800">
                <a:solidFill>
                  <a:schemeClr val="dk1"/>
                </a:solidFill>
                <a:latin typeface="Proxima Nova Semibold"/>
                <a:ea typeface="Proxima Nova Semibold"/>
                <a:cs typeface="Proxima Nova Semibold"/>
                <a:sym typeface="Proxima Nova Semibold"/>
              </a:rPr>
              <a:t>      Thanks!</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idx="1" type="body"/>
          </p:nvPr>
        </p:nvSpPr>
        <p:spPr>
          <a:xfrm>
            <a:off x="609875" y="1121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900"/>
              <a:t>Provide EU standardized timetable information to travellers</a:t>
            </a:r>
            <a:endParaRPr sz="1900"/>
          </a:p>
          <a:p>
            <a:pPr indent="0" lvl="0" marL="0" rtl="0" algn="l">
              <a:spcBef>
                <a:spcPts val="1600"/>
              </a:spcBef>
              <a:spcAft>
                <a:spcPts val="0"/>
              </a:spcAft>
              <a:buNone/>
            </a:pPr>
            <a:r>
              <a:rPr lang="nl" sz="1900"/>
              <a:t>Provide</a:t>
            </a:r>
            <a:r>
              <a:rPr lang="nl" sz="1900"/>
              <a:t> an updated planning interchange format between PTOs</a:t>
            </a:r>
            <a:endParaRPr sz="1900"/>
          </a:p>
          <a:p>
            <a:pPr indent="0" lvl="0" marL="0" rtl="0" algn="l">
              <a:spcBef>
                <a:spcPts val="1600"/>
              </a:spcBef>
              <a:spcAft>
                <a:spcPts val="0"/>
              </a:spcAft>
              <a:buNone/>
            </a:pPr>
            <a:r>
              <a:rPr lang="nl" sz="1900"/>
              <a:t>Provide information about multimodal stops in a standardized manner</a:t>
            </a:r>
            <a:endParaRPr sz="1900"/>
          </a:p>
          <a:p>
            <a:pPr indent="0" lvl="0" marL="0" rtl="0" algn="l">
              <a:spcBef>
                <a:spcPts val="1600"/>
              </a:spcBef>
              <a:spcAft>
                <a:spcPts val="0"/>
              </a:spcAft>
              <a:buNone/>
            </a:pPr>
            <a:r>
              <a:t/>
            </a:r>
            <a:endParaRPr sz="1900"/>
          </a:p>
          <a:p>
            <a:pPr indent="0" lvl="0" marL="0" rtl="0" algn="l">
              <a:spcBef>
                <a:spcPts val="1600"/>
              </a:spcBef>
              <a:spcAft>
                <a:spcPts val="0"/>
              </a:spcAft>
              <a:buNone/>
            </a:pPr>
            <a:r>
              <a:rPr lang="nl" sz="1900"/>
              <a:t>Connect to the (upcoming) Mobipunt/Hoppin point standard</a:t>
            </a:r>
            <a:endParaRPr sz="1900"/>
          </a:p>
          <a:p>
            <a:pPr indent="0" lvl="0" marL="0" rtl="0" algn="l">
              <a:spcBef>
                <a:spcPts val="1600"/>
              </a:spcBef>
              <a:spcAft>
                <a:spcPts val="0"/>
              </a:spcAft>
              <a:buNone/>
            </a:pPr>
            <a:r>
              <a:rPr lang="nl" sz="1900"/>
              <a:t>Take advantage of the diversions information in the Roads standard</a:t>
            </a:r>
            <a:endParaRPr sz="1900"/>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127" name="Google Shape;127;p25"/>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In order to</a:t>
            </a:r>
            <a:r>
              <a:rPr b="1" lang="nl" sz="2400">
                <a:latin typeface="Proxima Nova"/>
                <a:ea typeface="Proxima Nova"/>
                <a:cs typeface="Proxima Nova"/>
                <a:sym typeface="Proxima Nova"/>
              </a:rPr>
              <a:t> ...</a:t>
            </a:r>
            <a:endParaRPr b="1" i="0" sz="2400" u="none" cap="none" strike="noStrike">
              <a:solidFill>
                <a:srgbClr val="000000"/>
              </a:solidFill>
              <a:latin typeface="Proxima Nova"/>
              <a:ea typeface="Proxima Nova"/>
              <a:cs typeface="Proxima Nova"/>
              <a:sym typeface="Proxima Nova"/>
            </a:endParaRPr>
          </a:p>
        </p:txBody>
      </p:sp>
      <p:cxnSp>
        <p:nvCxnSpPr>
          <p:cNvPr id="128" name="Google Shape;128;p2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nl" sz="3400"/>
              <a:t>In return, we promise we will generate </a:t>
            </a:r>
            <a:r>
              <a:rPr lang="nl" sz="3400">
                <a:highlight>
                  <a:schemeClr val="accent1"/>
                </a:highlight>
              </a:rPr>
              <a:t>NeTEx data for you</a:t>
            </a:r>
            <a:r>
              <a:rPr lang="nl" sz="3400"/>
              <a:t> by June 2021, to upload to the NAP, </a:t>
            </a:r>
            <a:r>
              <a:rPr lang="nl" sz="3400">
                <a:highlight>
                  <a:schemeClr val="accent1"/>
                </a:highlight>
              </a:rPr>
              <a:t>for free</a:t>
            </a:r>
            <a:r>
              <a:rPr lang="nl" sz="3400"/>
              <a:t>.</a:t>
            </a:r>
            <a:endParaRPr sz="3400"/>
          </a:p>
        </p:txBody>
      </p:sp>
      <p:sp>
        <p:nvSpPr>
          <p:cNvPr id="134" name="Google Shape;134;p26"/>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nl" sz="2400">
                <a:latin typeface="Proxima Nova"/>
                <a:ea typeface="Proxima Nova"/>
                <a:cs typeface="Proxima Nova"/>
                <a:sym typeface="Proxima Nova"/>
              </a:rPr>
              <a:t>Thanks for participating!</a:t>
            </a:r>
            <a:endParaRPr b="1" sz="2400">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t/>
            </a:r>
            <a:endParaRPr b="1" sz="24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cxnSp>
        <p:nvCxnSpPr>
          <p:cNvPr id="135" name="Google Shape;135;p2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9" name="Shape 139"/>
        <p:cNvGrpSpPr/>
        <p:nvPr/>
      </p:nvGrpSpPr>
      <p:grpSpPr>
        <a:xfrm>
          <a:off x="0" y="0"/>
          <a:ext cx="0" cy="0"/>
          <a:chOff x="0" y="0"/>
          <a:chExt cx="0" cy="0"/>
        </a:xfrm>
      </p:grpSpPr>
      <p:sp>
        <p:nvSpPr>
          <p:cNvPr id="140" name="Google Shape;140;p27"/>
          <p:cNvSpPr txBox="1"/>
          <p:nvPr>
            <p:ph idx="4294967295" type="body"/>
          </p:nvPr>
        </p:nvSpPr>
        <p:spPr>
          <a:xfrm>
            <a:off x="3385750" y="228600"/>
            <a:ext cx="4572000" cy="514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0"/>
              </a:spcAft>
              <a:buSzPts val="1980"/>
              <a:buNone/>
            </a:pPr>
            <a:r>
              <a:t/>
            </a:r>
            <a:endParaRPr sz="1400"/>
          </a:p>
          <a:p>
            <a:pPr indent="0" lvl="0" marL="0" marR="0" rtl="0" algn="l">
              <a:lnSpc>
                <a:spcPct val="115000"/>
              </a:lnSpc>
              <a:spcBef>
                <a:spcPts val="300"/>
              </a:spcBef>
              <a:spcAft>
                <a:spcPts val="0"/>
              </a:spcAft>
              <a:buSzPts val="1980"/>
              <a:buNone/>
            </a:pPr>
            <a:r>
              <a:t/>
            </a:r>
            <a:endParaRPr sz="1400"/>
          </a:p>
          <a:p>
            <a:pPr indent="0" lvl="0" marL="0" marR="0" rtl="0" algn="l">
              <a:lnSpc>
                <a:spcPct val="100000"/>
              </a:lnSpc>
              <a:spcBef>
                <a:spcPts val="300"/>
              </a:spcBef>
              <a:spcAft>
                <a:spcPts val="0"/>
              </a:spcAft>
              <a:buSzPts val="1980"/>
              <a:buNone/>
            </a:pPr>
            <a:r>
              <a:rPr lang="nl" sz="1400"/>
              <a:t>14:00 - 14:20</a:t>
            </a:r>
            <a:endParaRPr sz="1400"/>
          </a:p>
          <a:p>
            <a:pPr indent="0" lvl="0" marL="0" marR="0" rtl="0" algn="l">
              <a:lnSpc>
                <a:spcPct val="100000"/>
              </a:lnSpc>
              <a:spcBef>
                <a:spcPts val="300"/>
              </a:spcBef>
              <a:spcAft>
                <a:spcPts val="0"/>
              </a:spcAft>
              <a:buSzPts val="1980"/>
              <a:buNone/>
            </a:pPr>
            <a:r>
              <a:rPr b="1" lang="nl"/>
              <a:t>Introduction</a:t>
            </a:r>
            <a:br>
              <a:rPr b="1" lang="nl"/>
            </a:br>
            <a:r>
              <a:rPr b="1" lang="nl"/>
              <a:t>Context: Belgian NeTEx profile</a:t>
            </a:r>
            <a:endParaRPr b="1" i="1"/>
          </a:p>
          <a:p>
            <a:pPr indent="0" lvl="0" marL="0" marR="0" rtl="0" algn="l">
              <a:lnSpc>
                <a:spcPct val="100000"/>
              </a:lnSpc>
              <a:spcBef>
                <a:spcPts val="300"/>
              </a:spcBef>
              <a:spcAft>
                <a:spcPts val="0"/>
              </a:spcAft>
              <a:buSzPts val="1980"/>
              <a:buNone/>
            </a:pPr>
            <a:r>
              <a:t/>
            </a:r>
            <a:endParaRPr b="1" i="1" sz="800"/>
          </a:p>
          <a:p>
            <a:pPr indent="0" lvl="0" marL="0" marR="0" rtl="0" algn="l">
              <a:lnSpc>
                <a:spcPct val="100000"/>
              </a:lnSpc>
              <a:spcBef>
                <a:spcPts val="300"/>
              </a:spcBef>
              <a:spcAft>
                <a:spcPts val="0"/>
              </a:spcAft>
              <a:buSzPts val="1980"/>
              <a:buNone/>
            </a:pPr>
            <a:r>
              <a:rPr lang="nl" sz="1400"/>
              <a:t>14:20 - 14:40</a:t>
            </a:r>
            <a:endParaRPr b="1"/>
          </a:p>
          <a:p>
            <a:pPr indent="0" lvl="0" marL="0" rtl="0" algn="l">
              <a:lnSpc>
                <a:spcPct val="115000"/>
              </a:lnSpc>
              <a:spcBef>
                <a:spcPts val="0"/>
              </a:spcBef>
              <a:spcAft>
                <a:spcPts val="0"/>
              </a:spcAft>
              <a:buSzPts val="1980"/>
              <a:buNone/>
            </a:pPr>
            <a:r>
              <a:rPr b="1" lang="nl"/>
              <a:t>Our methodology</a:t>
            </a:r>
            <a:endParaRPr b="1"/>
          </a:p>
          <a:p>
            <a:pPr indent="0" lvl="0" marL="0" rtl="0" algn="l">
              <a:lnSpc>
                <a:spcPct val="115000"/>
              </a:lnSpc>
              <a:spcBef>
                <a:spcPts val="0"/>
              </a:spcBef>
              <a:spcAft>
                <a:spcPts val="0"/>
              </a:spcAft>
              <a:buSzPts val="1980"/>
              <a:buNone/>
            </a:pPr>
            <a:r>
              <a:t/>
            </a:r>
            <a:endParaRPr b="1" sz="800"/>
          </a:p>
          <a:p>
            <a:pPr indent="0" lvl="0" marL="0" rtl="0" algn="l">
              <a:lnSpc>
                <a:spcPct val="115000"/>
              </a:lnSpc>
              <a:spcBef>
                <a:spcPts val="0"/>
              </a:spcBef>
              <a:spcAft>
                <a:spcPts val="0"/>
              </a:spcAft>
              <a:buSzPts val="1980"/>
              <a:buNone/>
            </a:pPr>
            <a:r>
              <a:rPr lang="nl" sz="1400"/>
              <a:t>14:40 - 15:00</a:t>
            </a:r>
            <a:endParaRPr sz="1400"/>
          </a:p>
          <a:p>
            <a:pPr indent="0" lvl="0" marL="0" rtl="0" algn="l">
              <a:lnSpc>
                <a:spcPct val="115000"/>
              </a:lnSpc>
              <a:spcBef>
                <a:spcPts val="0"/>
              </a:spcBef>
              <a:spcAft>
                <a:spcPts val="0"/>
              </a:spcAft>
              <a:buSzPts val="1980"/>
              <a:buNone/>
            </a:pPr>
            <a:r>
              <a:rPr b="1" lang="nl"/>
              <a:t>Stefan de Konink: NeTEx generation </a:t>
            </a:r>
            <a:br>
              <a:rPr b="1" lang="nl"/>
            </a:br>
            <a:r>
              <a:rPr b="1" lang="nl"/>
              <a:t>&amp; experience from The Netherlands</a:t>
            </a:r>
            <a:endParaRPr b="1"/>
          </a:p>
          <a:p>
            <a:pPr indent="0" lvl="0" marL="0" rtl="0" algn="l">
              <a:lnSpc>
                <a:spcPct val="115000"/>
              </a:lnSpc>
              <a:spcBef>
                <a:spcPts val="0"/>
              </a:spcBef>
              <a:spcAft>
                <a:spcPts val="0"/>
              </a:spcAft>
              <a:buSzPts val="1980"/>
              <a:buNone/>
            </a:pPr>
            <a:r>
              <a:t/>
            </a:r>
            <a:endParaRPr b="1" sz="800"/>
          </a:p>
          <a:p>
            <a:pPr indent="0" lvl="0" marL="0" rtl="0" algn="l">
              <a:lnSpc>
                <a:spcPct val="115000"/>
              </a:lnSpc>
              <a:spcBef>
                <a:spcPts val="0"/>
              </a:spcBef>
              <a:spcAft>
                <a:spcPts val="0"/>
              </a:spcAft>
              <a:buSzPts val="1980"/>
              <a:buNone/>
            </a:pPr>
            <a:r>
              <a:rPr lang="nl" sz="1400"/>
              <a:t>15:00 - 16:30</a:t>
            </a:r>
            <a:endParaRPr i="1" sz="1400">
              <a:highlight>
                <a:schemeClr val="accent1"/>
              </a:highlight>
            </a:endParaRPr>
          </a:p>
          <a:p>
            <a:pPr indent="0" lvl="0" marL="0" marR="0" rtl="0" algn="l">
              <a:lnSpc>
                <a:spcPct val="115000"/>
              </a:lnSpc>
              <a:spcBef>
                <a:spcPts val="0"/>
              </a:spcBef>
              <a:spcAft>
                <a:spcPts val="0"/>
              </a:spcAft>
              <a:buSzPts val="1980"/>
              <a:buNone/>
            </a:pPr>
            <a:r>
              <a:rPr b="1" lang="nl"/>
              <a:t>Brainstorming session</a:t>
            </a:r>
            <a:endParaRPr b="1"/>
          </a:p>
          <a:p>
            <a:pPr indent="0" lvl="0" marL="0" marR="0" rtl="0" algn="l">
              <a:lnSpc>
                <a:spcPct val="115000"/>
              </a:lnSpc>
              <a:spcBef>
                <a:spcPts val="0"/>
              </a:spcBef>
              <a:spcAft>
                <a:spcPts val="0"/>
              </a:spcAft>
              <a:buSzPts val="1980"/>
              <a:buNone/>
            </a:pPr>
            <a:r>
              <a:t/>
            </a:r>
            <a:endParaRPr b="1" sz="800"/>
          </a:p>
          <a:p>
            <a:pPr indent="0" lvl="0" marL="0" marR="0" rtl="0" algn="l">
              <a:lnSpc>
                <a:spcPct val="115000"/>
              </a:lnSpc>
              <a:spcBef>
                <a:spcPts val="0"/>
              </a:spcBef>
              <a:spcAft>
                <a:spcPts val="0"/>
              </a:spcAft>
              <a:buClr>
                <a:srgbClr val="000000"/>
              </a:buClr>
              <a:buSzPts val="1980"/>
              <a:buFont typeface="Arial"/>
              <a:buNone/>
            </a:pPr>
            <a:r>
              <a:rPr lang="nl" sz="1400"/>
              <a:t>16:30 - 17:00</a:t>
            </a:r>
            <a:endParaRPr i="1" sz="1400">
              <a:highlight>
                <a:schemeClr val="accent1"/>
              </a:highlight>
            </a:endParaRPr>
          </a:p>
          <a:p>
            <a:pPr indent="0" lvl="0" marL="0" rtl="0" algn="l">
              <a:lnSpc>
                <a:spcPct val="100000"/>
              </a:lnSpc>
              <a:spcBef>
                <a:spcPts val="0"/>
              </a:spcBef>
              <a:spcAft>
                <a:spcPts val="0"/>
              </a:spcAft>
              <a:buSzPts val="1980"/>
              <a:buNone/>
            </a:pPr>
            <a:r>
              <a:rPr b="1" lang="nl"/>
              <a:t>Q&amp;A and next steps</a:t>
            </a:r>
            <a:endParaRPr b="1"/>
          </a:p>
          <a:p>
            <a:pPr indent="0" lvl="0" marL="0" marR="0" rtl="0" algn="l">
              <a:lnSpc>
                <a:spcPct val="115000"/>
              </a:lnSpc>
              <a:spcBef>
                <a:spcPts val="1600"/>
              </a:spcBef>
              <a:spcAft>
                <a:spcPts val="0"/>
              </a:spcAft>
              <a:buSzPts val="1980"/>
              <a:buNone/>
            </a:pPr>
            <a:r>
              <a:t/>
            </a:r>
            <a:endParaRPr b="1"/>
          </a:p>
          <a:p>
            <a:pPr indent="0" lvl="0" marL="0" marR="0" rtl="0" algn="l">
              <a:lnSpc>
                <a:spcPct val="115000"/>
              </a:lnSpc>
              <a:spcBef>
                <a:spcPts val="300"/>
              </a:spcBef>
              <a:spcAft>
                <a:spcPts val="0"/>
              </a:spcAft>
              <a:buSzPts val="1980"/>
              <a:buNone/>
            </a:pPr>
            <a:r>
              <a:t/>
            </a:r>
            <a:endParaRPr b="1"/>
          </a:p>
          <a:p>
            <a:pPr indent="0" lvl="0" marL="0" marR="0" rtl="0" algn="l">
              <a:lnSpc>
                <a:spcPct val="115000"/>
              </a:lnSpc>
              <a:spcBef>
                <a:spcPts val="300"/>
              </a:spcBef>
              <a:spcAft>
                <a:spcPts val="0"/>
              </a:spcAft>
              <a:buSzPts val="1980"/>
              <a:buNone/>
            </a:pPr>
            <a:r>
              <a:t/>
            </a:r>
            <a:endParaRPr sz="1400"/>
          </a:p>
          <a:p>
            <a:pPr indent="0" lvl="0" marL="0" marR="0" rtl="0" algn="l">
              <a:lnSpc>
                <a:spcPct val="115000"/>
              </a:lnSpc>
              <a:spcBef>
                <a:spcPts val="300"/>
              </a:spcBef>
              <a:spcAft>
                <a:spcPts val="0"/>
              </a:spcAft>
              <a:buSzPts val="1980"/>
              <a:buNone/>
            </a:pPr>
            <a:r>
              <a:t/>
            </a:r>
            <a:endParaRPr sz="1400"/>
          </a:p>
          <a:p>
            <a:pPr indent="0" lvl="0" marL="0" rtl="0" algn="l">
              <a:lnSpc>
                <a:spcPct val="115000"/>
              </a:lnSpc>
              <a:spcBef>
                <a:spcPts val="300"/>
              </a:spcBef>
              <a:spcAft>
                <a:spcPts val="0"/>
              </a:spcAft>
              <a:buSzPts val="1980"/>
              <a:buNone/>
            </a:pPr>
            <a:r>
              <a:t/>
            </a:r>
            <a:endParaRPr b="1"/>
          </a:p>
          <a:p>
            <a:pPr indent="0" lvl="0" marL="0" marR="0" rtl="0" algn="l">
              <a:lnSpc>
                <a:spcPct val="115000"/>
              </a:lnSpc>
              <a:spcBef>
                <a:spcPts val="300"/>
              </a:spcBef>
              <a:spcAft>
                <a:spcPts val="0"/>
              </a:spcAft>
              <a:buSzPts val="1980"/>
              <a:buNone/>
            </a:pPr>
            <a:r>
              <a:t/>
            </a:r>
            <a:endParaRPr/>
          </a:p>
          <a:p>
            <a:pPr indent="0" lvl="0" marL="457200" marR="0" rtl="0" algn="l">
              <a:lnSpc>
                <a:spcPct val="115000"/>
              </a:lnSpc>
              <a:spcBef>
                <a:spcPts val="300"/>
              </a:spcBef>
              <a:spcAft>
                <a:spcPts val="0"/>
              </a:spcAft>
              <a:buSzPts val="1980"/>
              <a:buNone/>
            </a:pPr>
            <a:r>
              <a:t/>
            </a:r>
            <a:endParaRPr/>
          </a:p>
          <a:p>
            <a:pPr indent="0" lvl="0" marL="0" marR="0" rtl="0" algn="l">
              <a:lnSpc>
                <a:spcPct val="115000"/>
              </a:lnSpc>
              <a:spcBef>
                <a:spcPts val="300"/>
              </a:spcBef>
              <a:spcAft>
                <a:spcPts val="0"/>
              </a:spcAft>
              <a:buSzPts val="1980"/>
              <a:buNone/>
            </a:pPr>
            <a:r>
              <a:t/>
            </a:r>
            <a:endParaRPr/>
          </a:p>
        </p:txBody>
      </p:sp>
      <p:sp>
        <p:nvSpPr>
          <p:cNvPr id="141" name="Google Shape;141;p27"/>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Agenda</a:t>
            </a:r>
            <a:endParaRPr b="1" i="0" sz="2400" u="none" cap="none" strike="noStrike">
              <a:solidFill>
                <a:srgbClr val="000000"/>
              </a:solidFill>
              <a:latin typeface="Proxima Nova"/>
              <a:ea typeface="Proxima Nova"/>
              <a:cs typeface="Proxima Nova"/>
              <a:sym typeface="Proxima Nova"/>
            </a:endParaRPr>
          </a:p>
        </p:txBody>
      </p:sp>
      <p:cxnSp>
        <p:nvCxnSpPr>
          <p:cNvPr id="142" name="Google Shape;142;p2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6" name="Shape 146"/>
        <p:cNvGrpSpPr/>
        <p:nvPr/>
      </p:nvGrpSpPr>
      <p:grpSpPr>
        <a:xfrm>
          <a:off x="0" y="0"/>
          <a:ext cx="0" cy="0"/>
          <a:chOff x="0" y="0"/>
          <a:chExt cx="0" cy="0"/>
        </a:xfrm>
      </p:grpSpPr>
      <p:sp>
        <p:nvSpPr>
          <p:cNvPr id="147" name="Google Shape;147;p28"/>
          <p:cNvSpPr txBox="1"/>
          <p:nvPr>
            <p:ph idx="4294967295" type="title"/>
          </p:nvPr>
        </p:nvSpPr>
        <p:spPr>
          <a:xfrm>
            <a:off x="228900" y="1285800"/>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nl">
                <a:highlight>
                  <a:schemeClr val="accent1"/>
                </a:highlight>
              </a:rPr>
              <a:t>Our methodology</a:t>
            </a:r>
            <a:endParaRPr b="1">
              <a:highlight>
                <a:schemeClr val="accen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